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8" r:id="rId6"/>
    <p:sldId id="260" r:id="rId7"/>
    <p:sldId id="261" r:id="rId8"/>
    <p:sldId id="262" r:id="rId9"/>
    <p:sldId id="264" r:id="rId10"/>
    <p:sldId id="266" r:id="rId11"/>
    <p:sldId id="267" r:id="rId12"/>
    <p:sldId id="270" r:id="rId13"/>
    <p:sldId id="271" r:id="rId14"/>
    <p:sldId id="272" r:id="rId15"/>
    <p:sldId id="299" r:id="rId16"/>
    <p:sldId id="274" r:id="rId17"/>
    <p:sldId id="276" r:id="rId18"/>
    <p:sldId id="300" r:id="rId19"/>
    <p:sldId id="301" r:id="rId20"/>
    <p:sldId id="302" r:id="rId21"/>
    <p:sldId id="303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295" r:id="rId31"/>
    <p:sldId id="29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" panose="020406040505050203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8fZLvcxu48I2poC4LZqhzAfow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2" y="60"/>
      </p:cViewPr>
      <p:guideLst>
        <p:guide orient="horz" pos="237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9731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287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03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3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58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625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63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71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8" name="Google Shape;64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170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9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7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11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18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758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834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88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281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9057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1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596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101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14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939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78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87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2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04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47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46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17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387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3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3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5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2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2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ft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5812118" y="4569821"/>
            <a:ext cx="264256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Réalisé par: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Hayat EL ALLAOUY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Meriem LAFSAHI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Kaoutar MOUSSETAINI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47699" y="2555939"/>
            <a:ext cx="10896599" cy="109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fr-FR" sz="3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 de présence des employés en utilisant l’intelligence artificielle</a:t>
            </a:r>
          </a:p>
        </p:txBody>
      </p:sp>
      <p:sp>
        <p:nvSpPr>
          <p:cNvPr id="95" name="Google Shape;95;p1"/>
          <p:cNvSpPr txBox="1"/>
          <p:nvPr/>
        </p:nvSpPr>
        <p:spPr>
          <a:xfrm>
            <a:off x="8442834" y="4555224"/>
            <a:ext cx="373570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Encadré par:</a:t>
            </a:r>
            <a:endParaRPr/>
          </a:p>
          <a:p>
            <a:pPr lvl="0"/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Mme. Intissar SALHI, EMSI</a:t>
            </a:r>
          </a:p>
          <a:p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Soulaimane ESSAID , Expertise Data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646530" y="4569821"/>
            <a:ext cx="50977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Membres du Jury:</a:t>
            </a:r>
            <a:endParaRPr/>
          </a:p>
          <a:p>
            <a:pPr lvl="0"/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Mme. Intissar SALHI </a:t>
            </a: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Emsi</a:t>
            </a: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Encadrante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-1" y="2310677"/>
            <a:ext cx="12192000" cy="12106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-2" y="3812672"/>
            <a:ext cx="12192000" cy="12106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3653432" y="1543218"/>
            <a:ext cx="48851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fr-FR" sz="180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ème</a:t>
            </a: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Année Ingénierie Informatiques Et Réseaux</a:t>
            </a:r>
          </a:p>
        </p:txBody>
      </p:sp>
      <p:sp>
        <p:nvSpPr>
          <p:cNvPr id="104" name="Google Shape;104;p1"/>
          <p:cNvSpPr txBox="1"/>
          <p:nvPr/>
        </p:nvSpPr>
        <p:spPr>
          <a:xfrm>
            <a:off x="3653432" y="1177453"/>
            <a:ext cx="48851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Soutenance de projet de fin </a:t>
            </a:r>
            <a:r>
              <a:rPr lang="fr-FR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Imag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5" y="168813"/>
            <a:ext cx="2537315" cy="942536"/>
          </a:xfrm>
          <a:prstGeom prst="rect">
            <a:avLst/>
          </a:prstGeom>
          <a:noFill/>
        </p:spPr>
      </p:pic>
      <p:pic>
        <p:nvPicPr>
          <p:cNvPr id="16" name="Imag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00600" y="0"/>
            <a:ext cx="2006992" cy="95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 txBox="1"/>
          <p:nvPr/>
        </p:nvSpPr>
        <p:spPr>
          <a:xfrm>
            <a:off x="1582089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 des besoins</a:t>
            </a:r>
          </a:p>
        </p:txBody>
      </p:sp>
      <p:sp>
        <p:nvSpPr>
          <p:cNvPr id="406" name="Google Shape;406;p11"/>
          <p:cNvSpPr/>
          <p:nvPr/>
        </p:nvSpPr>
        <p:spPr>
          <a:xfrm>
            <a:off x="1210574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880817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4959410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4959410" y="538329"/>
            <a:ext cx="216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de Gantt</a:t>
            </a:r>
            <a:endParaRPr lang="fr-FR" dirty="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306262" y="53832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besoins  fonctionnels</a:t>
            </a:r>
          </a:p>
        </p:txBody>
      </p:sp>
      <p:sp>
        <p:nvSpPr>
          <p:cNvPr id="416" name="Google Shape;416;p1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2543200" y="504250"/>
            <a:ext cx="266184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besoins non fonctionnels</a:t>
            </a:r>
          </a:p>
        </p:txBody>
      </p:sp>
      <p:sp>
        <p:nvSpPr>
          <p:cNvPr id="418" name="Google Shape;418;p1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22" name="Google Shape;422;p1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54" name="Freeform 6"/>
          <p:cNvSpPr/>
          <p:nvPr/>
        </p:nvSpPr>
        <p:spPr bwMode="auto">
          <a:xfrm>
            <a:off x="3504247" y="2808882"/>
            <a:ext cx="1681599" cy="1689977"/>
          </a:xfrm>
          <a:custGeom>
            <a:avLst/>
            <a:gdLst>
              <a:gd name="T0" fmla="*/ 84 w 168"/>
              <a:gd name="T1" fmla="*/ 0 h 169"/>
              <a:gd name="T2" fmla="*/ 143 w 168"/>
              <a:gd name="T3" fmla="*/ 24 h 169"/>
              <a:gd name="T4" fmla="*/ 132 w 168"/>
              <a:gd name="T5" fmla="*/ 37 h 169"/>
              <a:gd name="T6" fmla="*/ 84 w 168"/>
              <a:gd name="T7" fmla="*/ 17 h 169"/>
              <a:gd name="T8" fmla="*/ 17 w 168"/>
              <a:gd name="T9" fmla="*/ 84 h 169"/>
              <a:gd name="T10" fmla="*/ 84 w 168"/>
              <a:gd name="T11" fmla="*/ 152 h 169"/>
              <a:gd name="T12" fmla="*/ 152 w 168"/>
              <a:gd name="T13" fmla="*/ 84 h 169"/>
              <a:gd name="T14" fmla="*/ 143 w 168"/>
              <a:gd name="T15" fmla="*/ 51 h 169"/>
              <a:gd name="T16" fmla="*/ 154 w 168"/>
              <a:gd name="T17" fmla="*/ 37 h 169"/>
              <a:gd name="T18" fmla="*/ 168 w 168"/>
              <a:gd name="T19" fmla="*/ 84 h 169"/>
              <a:gd name="T20" fmla="*/ 84 w 168"/>
              <a:gd name="T21" fmla="*/ 169 h 169"/>
              <a:gd name="T22" fmla="*/ 0 w 168"/>
              <a:gd name="T23" fmla="*/ 84 h 169"/>
              <a:gd name="T24" fmla="*/ 84 w 168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69">
                <a:moveTo>
                  <a:pt x="84" y="0"/>
                </a:moveTo>
                <a:cubicBezTo>
                  <a:pt x="107" y="0"/>
                  <a:pt x="128" y="9"/>
                  <a:pt x="143" y="24"/>
                </a:cubicBezTo>
                <a:cubicBezTo>
                  <a:pt x="139" y="28"/>
                  <a:pt x="135" y="32"/>
                  <a:pt x="132" y="37"/>
                </a:cubicBezTo>
                <a:cubicBezTo>
                  <a:pt x="120" y="24"/>
                  <a:pt x="103" y="17"/>
                  <a:pt x="84" y="17"/>
                </a:cubicBezTo>
                <a:cubicBezTo>
                  <a:pt x="47" y="17"/>
                  <a:pt x="17" y="47"/>
                  <a:pt x="17" y="84"/>
                </a:cubicBezTo>
                <a:cubicBezTo>
                  <a:pt x="17" y="122"/>
                  <a:pt x="47" y="152"/>
                  <a:pt x="84" y="152"/>
                </a:cubicBezTo>
                <a:cubicBezTo>
                  <a:pt x="121" y="152"/>
                  <a:pt x="152" y="122"/>
                  <a:pt x="152" y="84"/>
                </a:cubicBezTo>
                <a:cubicBezTo>
                  <a:pt x="152" y="72"/>
                  <a:pt x="148" y="61"/>
                  <a:pt x="143" y="51"/>
                </a:cubicBezTo>
                <a:cubicBezTo>
                  <a:pt x="146" y="46"/>
                  <a:pt x="149" y="41"/>
                  <a:pt x="154" y="37"/>
                </a:cubicBezTo>
                <a:cubicBezTo>
                  <a:pt x="163" y="50"/>
                  <a:pt x="168" y="67"/>
                  <a:pt x="168" y="84"/>
                </a:cubicBezTo>
                <a:cubicBezTo>
                  <a:pt x="168" y="131"/>
                  <a:pt x="131" y="169"/>
                  <a:pt x="84" y="169"/>
                </a:cubicBezTo>
                <a:cubicBezTo>
                  <a:pt x="38" y="169"/>
                  <a:pt x="0" y="131"/>
                  <a:pt x="0" y="84"/>
                </a:cubicBezTo>
                <a:cubicBezTo>
                  <a:pt x="0" y="38"/>
                  <a:pt x="38" y="0"/>
                  <a:pt x="84" y="0"/>
                </a:cubicBezTo>
                <a:close/>
              </a:path>
            </a:pathLst>
          </a:custGeom>
          <a:solidFill>
            <a:srgbClr val="E19520"/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4673318" y="2808882"/>
            <a:ext cx="1690071" cy="1689977"/>
          </a:xfrm>
          <a:custGeom>
            <a:avLst/>
            <a:gdLst>
              <a:gd name="T0" fmla="*/ 84 w 169"/>
              <a:gd name="T1" fmla="*/ 0 h 169"/>
              <a:gd name="T2" fmla="*/ 169 w 169"/>
              <a:gd name="T3" fmla="*/ 84 h 169"/>
              <a:gd name="T4" fmla="*/ 154 w 169"/>
              <a:gd name="T5" fmla="*/ 132 h 169"/>
              <a:gd name="T6" fmla="*/ 143 w 169"/>
              <a:gd name="T7" fmla="*/ 118 h 169"/>
              <a:gd name="T8" fmla="*/ 152 w 169"/>
              <a:gd name="T9" fmla="*/ 84 h 169"/>
              <a:gd name="T10" fmla="*/ 84 w 169"/>
              <a:gd name="T11" fmla="*/ 17 h 169"/>
              <a:gd name="T12" fmla="*/ 17 w 169"/>
              <a:gd name="T13" fmla="*/ 84 h 169"/>
              <a:gd name="T14" fmla="*/ 26 w 169"/>
              <a:gd name="T15" fmla="*/ 118 h 169"/>
              <a:gd name="T16" fmla="*/ 15 w 169"/>
              <a:gd name="T17" fmla="*/ 132 h 169"/>
              <a:gd name="T18" fmla="*/ 0 w 169"/>
              <a:gd name="T19" fmla="*/ 84 h 169"/>
              <a:gd name="T20" fmla="*/ 84 w 169"/>
              <a:gd name="T21" fmla="*/ 0 h 169"/>
              <a:gd name="T22" fmla="*/ 143 w 169"/>
              <a:gd name="T23" fmla="*/ 145 h 169"/>
              <a:gd name="T24" fmla="*/ 84 w 169"/>
              <a:gd name="T25" fmla="*/ 169 h 169"/>
              <a:gd name="T26" fmla="*/ 26 w 169"/>
              <a:gd name="T27" fmla="*/ 145 h 169"/>
              <a:gd name="T28" fmla="*/ 37 w 169"/>
              <a:gd name="T29" fmla="*/ 132 h 169"/>
              <a:gd name="T30" fmla="*/ 84 w 169"/>
              <a:gd name="T31" fmla="*/ 152 h 169"/>
              <a:gd name="T32" fmla="*/ 132 w 169"/>
              <a:gd name="T33" fmla="*/ 132 h 169"/>
              <a:gd name="T34" fmla="*/ 143 w 169"/>
              <a:gd name="T35" fmla="*/ 14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169">
                <a:moveTo>
                  <a:pt x="84" y="0"/>
                </a:moveTo>
                <a:cubicBezTo>
                  <a:pt x="131" y="0"/>
                  <a:pt x="169" y="38"/>
                  <a:pt x="169" y="84"/>
                </a:cubicBezTo>
                <a:cubicBezTo>
                  <a:pt x="169" y="102"/>
                  <a:pt x="163" y="119"/>
                  <a:pt x="154" y="132"/>
                </a:cubicBezTo>
                <a:cubicBezTo>
                  <a:pt x="150" y="128"/>
                  <a:pt x="146" y="123"/>
                  <a:pt x="143" y="118"/>
                </a:cubicBezTo>
                <a:cubicBezTo>
                  <a:pt x="149" y="108"/>
                  <a:pt x="152" y="97"/>
                  <a:pt x="152" y="84"/>
                </a:cubicBezTo>
                <a:cubicBezTo>
                  <a:pt x="152" y="47"/>
                  <a:pt x="122" y="17"/>
                  <a:pt x="84" y="17"/>
                </a:cubicBezTo>
                <a:cubicBezTo>
                  <a:pt x="47" y="17"/>
                  <a:pt x="17" y="47"/>
                  <a:pt x="17" y="84"/>
                </a:cubicBezTo>
                <a:cubicBezTo>
                  <a:pt x="17" y="97"/>
                  <a:pt x="20" y="108"/>
                  <a:pt x="26" y="118"/>
                </a:cubicBezTo>
                <a:cubicBezTo>
                  <a:pt x="23" y="123"/>
                  <a:pt x="19" y="128"/>
                  <a:pt x="15" y="132"/>
                </a:cubicBezTo>
                <a:cubicBezTo>
                  <a:pt x="5" y="119"/>
                  <a:pt x="0" y="102"/>
                  <a:pt x="0" y="84"/>
                </a:cubicBezTo>
                <a:cubicBezTo>
                  <a:pt x="0" y="38"/>
                  <a:pt x="38" y="0"/>
                  <a:pt x="84" y="0"/>
                </a:cubicBezTo>
                <a:close/>
                <a:moveTo>
                  <a:pt x="143" y="145"/>
                </a:moveTo>
                <a:cubicBezTo>
                  <a:pt x="128" y="160"/>
                  <a:pt x="107" y="169"/>
                  <a:pt x="84" y="169"/>
                </a:cubicBezTo>
                <a:cubicBezTo>
                  <a:pt x="62" y="169"/>
                  <a:pt x="41" y="160"/>
                  <a:pt x="26" y="145"/>
                </a:cubicBezTo>
                <a:cubicBezTo>
                  <a:pt x="30" y="141"/>
                  <a:pt x="33" y="137"/>
                  <a:pt x="37" y="132"/>
                </a:cubicBezTo>
                <a:cubicBezTo>
                  <a:pt x="49" y="144"/>
                  <a:pt x="66" y="152"/>
                  <a:pt x="84" y="152"/>
                </a:cubicBezTo>
                <a:cubicBezTo>
                  <a:pt x="103" y="152"/>
                  <a:pt x="120" y="144"/>
                  <a:pt x="132" y="132"/>
                </a:cubicBezTo>
                <a:cubicBezTo>
                  <a:pt x="135" y="137"/>
                  <a:pt x="139" y="141"/>
                  <a:pt x="143" y="14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56" name="Freeform 8"/>
          <p:cNvSpPr>
            <a:spLocks noEditPoints="1"/>
          </p:cNvSpPr>
          <p:nvPr/>
        </p:nvSpPr>
        <p:spPr bwMode="auto">
          <a:xfrm>
            <a:off x="5842387" y="2808882"/>
            <a:ext cx="1690071" cy="1689977"/>
          </a:xfrm>
          <a:custGeom>
            <a:avLst/>
            <a:gdLst>
              <a:gd name="T0" fmla="*/ 85 w 169"/>
              <a:gd name="T1" fmla="*/ 0 h 169"/>
              <a:gd name="T2" fmla="*/ 143 w 169"/>
              <a:gd name="T3" fmla="*/ 24 h 169"/>
              <a:gd name="T4" fmla="*/ 132 w 169"/>
              <a:gd name="T5" fmla="*/ 37 h 169"/>
              <a:gd name="T6" fmla="*/ 85 w 169"/>
              <a:gd name="T7" fmla="*/ 17 h 169"/>
              <a:gd name="T8" fmla="*/ 37 w 169"/>
              <a:gd name="T9" fmla="*/ 37 h 169"/>
              <a:gd name="T10" fmla="*/ 26 w 169"/>
              <a:gd name="T11" fmla="*/ 24 h 169"/>
              <a:gd name="T12" fmla="*/ 85 w 169"/>
              <a:gd name="T13" fmla="*/ 0 h 169"/>
              <a:gd name="T14" fmla="*/ 154 w 169"/>
              <a:gd name="T15" fmla="*/ 37 h 169"/>
              <a:gd name="T16" fmla="*/ 169 w 169"/>
              <a:gd name="T17" fmla="*/ 84 h 169"/>
              <a:gd name="T18" fmla="*/ 85 w 169"/>
              <a:gd name="T19" fmla="*/ 169 h 169"/>
              <a:gd name="T20" fmla="*/ 0 w 169"/>
              <a:gd name="T21" fmla="*/ 84 h 169"/>
              <a:gd name="T22" fmla="*/ 15 w 169"/>
              <a:gd name="T23" fmla="*/ 37 h 169"/>
              <a:gd name="T24" fmla="*/ 26 w 169"/>
              <a:gd name="T25" fmla="*/ 51 h 169"/>
              <a:gd name="T26" fmla="*/ 17 w 169"/>
              <a:gd name="T27" fmla="*/ 84 h 169"/>
              <a:gd name="T28" fmla="*/ 85 w 169"/>
              <a:gd name="T29" fmla="*/ 152 h 169"/>
              <a:gd name="T30" fmla="*/ 152 w 169"/>
              <a:gd name="T31" fmla="*/ 84 h 169"/>
              <a:gd name="T32" fmla="*/ 143 w 169"/>
              <a:gd name="T33" fmla="*/ 51 h 169"/>
              <a:gd name="T34" fmla="*/ 154 w 169"/>
              <a:gd name="T35" fmla="*/ 3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169">
                <a:moveTo>
                  <a:pt x="85" y="0"/>
                </a:moveTo>
                <a:cubicBezTo>
                  <a:pt x="107" y="0"/>
                  <a:pt x="128" y="9"/>
                  <a:pt x="143" y="24"/>
                </a:cubicBezTo>
                <a:cubicBezTo>
                  <a:pt x="139" y="28"/>
                  <a:pt x="135" y="32"/>
                  <a:pt x="132" y="37"/>
                </a:cubicBezTo>
                <a:cubicBezTo>
                  <a:pt x="120" y="24"/>
                  <a:pt x="103" y="17"/>
                  <a:pt x="85" y="17"/>
                </a:cubicBezTo>
                <a:cubicBezTo>
                  <a:pt x="66" y="17"/>
                  <a:pt x="49" y="24"/>
                  <a:pt x="37" y="37"/>
                </a:cubicBezTo>
                <a:cubicBezTo>
                  <a:pt x="34" y="32"/>
                  <a:pt x="30" y="28"/>
                  <a:pt x="26" y="24"/>
                </a:cubicBezTo>
                <a:cubicBezTo>
                  <a:pt x="41" y="9"/>
                  <a:pt x="62" y="0"/>
                  <a:pt x="85" y="0"/>
                </a:cubicBezTo>
                <a:close/>
                <a:moveTo>
                  <a:pt x="154" y="37"/>
                </a:moveTo>
                <a:cubicBezTo>
                  <a:pt x="164" y="50"/>
                  <a:pt x="169" y="67"/>
                  <a:pt x="169" y="84"/>
                </a:cubicBezTo>
                <a:cubicBezTo>
                  <a:pt x="169" y="131"/>
                  <a:pt x="131" y="169"/>
                  <a:pt x="85" y="169"/>
                </a:cubicBezTo>
                <a:cubicBezTo>
                  <a:pt x="38" y="169"/>
                  <a:pt x="0" y="131"/>
                  <a:pt x="0" y="84"/>
                </a:cubicBezTo>
                <a:cubicBezTo>
                  <a:pt x="0" y="67"/>
                  <a:pt x="6" y="50"/>
                  <a:pt x="15" y="37"/>
                </a:cubicBezTo>
                <a:cubicBezTo>
                  <a:pt x="19" y="41"/>
                  <a:pt x="23" y="46"/>
                  <a:pt x="26" y="51"/>
                </a:cubicBezTo>
                <a:cubicBezTo>
                  <a:pt x="20" y="61"/>
                  <a:pt x="17" y="72"/>
                  <a:pt x="17" y="84"/>
                </a:cubicBezTo>
                <a:cubicBezTo>
                  <a:pt x="17" y="122"/>
                  <a:pt x="47" y="152"/>
                  <a:pt x="85" y="152"/>
                </a:cubicBezTo>
                <a:cubicBezTo>
                  <a:pt x="122" y="152"/>
                  <a:pt x="152" y="122"/>
                  <a:pt x="152" y="84"/>
                </a:cubicBezTo>
                <a:cubicBezTo>
                  <a:pt x="152" y="72"/>
                  <a:pt x="149" y="61"/>
                  <a:pt x="143" y="51"/>
                </a:cubicBezTo>
                <a:cubicBezTo>
                  <a:pt x="146" y="46"/>
                  <a:pt x="150" y="41"/>
                  <a:pt x="154" y="37"/>
                </a:cubicBezTo>
                <a:close/>
              </a:path>
            </a:pathLst>
          </a:custGeom>
          <a:solidFill>
            <a:srgbClr val="E19520"/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57" name="Freeform 9"/>
          <p:cNvSpPr/>
          <p:nvPr/>
        </p:nvSpPr>
        <p:spPr bwMode="auto">
          <a:xfrm>
            <a:off x="7015691" y="2808882"/>
            <a:ext cx="1690071" cy="1689977"/>
          </a:xfrm>
          <a:custGeom>
            <a:avLst/>
            <a:gdLst>
              <a:gd name="T0" fmla="*/ 85 w 169"/>
              <a:gd name="T1" fmla="*/ 0 h 169"/>
              <a:gd name="T2" fmla="*/ 169 w 169"/>
              <a:gd name="T3" fmla="*/ 84 h 169"/>
              <a:gd name="T4" fmla="*/ 85 w 169"/>
              <a:gd name="T5" fmla="*/ 169 h 169"/>
              <a:gd name="T6" fmla="*/ 26 w 169"/>
              <a:gd name="T7" fmla="*/ 145 h 169"/>
              <a:gd name="T8" fmla="*/ 37 w 169"/>
              <a:gd name="T9" fmla="*/ 132 h 169"/>
              <a:gd name="T10" fmla="*/ 85 w 169"/>
              <a:gd name="T11" fmla="*/ 152 h 169"/>
              <a:gd name="T12" fmla="*/ 152 w 169"/>
              <a:gd name="T13" fmla="*/ 84 h 169"/>
              <a:gd name="T14" fmla="*/ 85 w 169"/>
              <a:gd name="T15" fmla="*/ 17 h 169"/>
              <a:gd name="T16" fmla="*/ 17 w 169"/>
              <a:gd name="T17" fmla="*/ 84 h 169"/>
              <a:gd name="T18" fmla="*/ 26 w 169"/>
              <a:gd name="T19" fmla="*/ 118 h 169"/>
              <a:gd name="T20" fmla="*/ 15 w 169"/>
              <a:gd name="T21" fmla="*/ 132 h 169"/>
              <a:gd name="T22" fmla="*/ 0 w 169"/>
              <a:gd name="T23" fmla="*/ 84 h 169"/>
              <a:gd name="T24" fmla="*/ 85 w 169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9" h="169">
                <a:moveTo>
                  <a:pt x="85" y="0"/>
                </a:moveTo>
                <a:cubicBezTo>
                  <a:pt x="131" y="0"/>
                  <a:pt x="169" y="38"/>
                  <a:pt x="169" y="84"/>
                </a:cubicBezTo>
                <a:cubicBezTo>
                  <a:pt x="169" y="131"/>
                  <a:pt x="131" y="169"/>
                  <a:pt x="85" y="169"/>
                </a:cubicBezTo>
                <a:cubicBezTo>
                  <a:pt x="62" y="169"/>
                  <a:pt x="41" y="160"/>
                  <a:pt x="26" y="145"/>
                </a:cubicBezTo>
                <a:cubicBezTo>
                  <a:pt x="30" y="141"/>
                  <a:pt x="34" y="137"/>
                  <a:pt x="37" y="132"/>
                </a:cubicBezTo>
                <a:cubicBezTo>
                  <a:pt x="49" y="144"/>
                  <a:pt x="66" y="152"/>
                  <a:pt x="85" y="152"/>
                </a:cubicBezTo>
                <a:cubicBezTo>
                  <a:pt x="122" y="152"/>
                  <a:pt x="152" y="122"/>
                  <a:pt x="152" y="84"/>
                </a:cubicBezTo>
                <a:cubicBezTo>
                  <a:pt x="152" y="47"/>
                  <a:pt x="122" y="17"/>
                  <a:pt x="85" y="17"/>
                </a:cubicBezTo>
                <a:cubicBezTo>
                  <a:pt x="48" y="17"/>
                  <a:pt x="17" y="47"/>
                  <a:pt x="17" y="84"/>
                </a:cubicBezTo>
                <a:cubicBezTo>
                  <a:pt x="17" y="97"/>
                  <a:pt x="21" y="108"/>
                  <a:pt x="26" y="118"/>
                </a:cubicBezTo>
                <a:cubicBezTo>
                  <a:pt x="23" y="123"/>
                  <a:pt x="19" y="128"/>
                  <a:pt x="15" y="132"/>
                </a:cubicBezTo>
                <a:cubicBezTo>
                  <a:pt x="6" y="119"/>
                  <a:pt x="0" y="102"/>
                  <a:pt x="0" y="84"/>
                </a:cubicBezTo>
                <a:cubicBezTo>
                  <a:pt x="0" y="38"/>
                  <a:pt x="38" y="0"/>
                  <a:pt x="8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58" name="Freeform 10"/>
          <p:cNvSpPr/>
          <p:nvPr/>
        </p:nvSpPr>
        <p:spPr bwMode="auto">
          <a:xfrm>
            <a:off x="2691823" y="2245557"/>
            <a:ext cx="1651106" cy="372728"/>
          </a:xfrm>
          <a:custGeom>
            <a:avLst/>
            <a:gdLst>
              <a:gd name="T0" fmla="*/ 201 w 201"/>
              <a:gd name="T1" fmla="*/ 88 h 88"/>
              <a:gd name="T2" fmla="*/ 201 w 201"/>
              <a:gd name="T3" fmla="*/ 0 h 88"/>
              <a:gd name="T4" fmla="*/ 0 w 201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88">
                <a:moveTo>
                  <a:pt x="201" y="88"/>
                </a:moveTo>
                <a:lnTo>
                  <a:pt x="201" y="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59" name="Freeform 11"/>
          <p:cNvSpPr/>
          <p:nvPr/>
        </p:nvSpPr>
        <p:spPr bwMode="auto">
          <a:xfrm>
            <a:off x="2097553" y="2056861"/>
            <a:ext cx="448991" cy="398141"/>
          </a:xfrm>
          <a:custGeom>
            <a:avLst/>
            <a:gdLst>
              <a:gd name="T0" fmla="*/ 7 w 45"/>
              <a:gd name="T1" fmla="*/ 0 h 40"/>
              <a:gd name="T2" fmla="*/ 39 w 45"/>
              <a:gd name="T3" fmla="*/ 0 h 40"/>
              <a:gd name="T4" fmla="*/ 45 w 45"/>
              <a:gd name="T5" fmla="*/ 7 h 40"/>
              <a:gd name="T6" fmla="*/ 45 w 45"/>
              <a:gd name="T7" fmla="*/ 33 h 40"/>
              <a:gd name="T8" fmla="*/ 39 w 45"/>
              <a:gd name="T9" fmla="*/ 40 h 40"/>
              <a:gd name="T10" fmla="*/ 7 w 45"/>
              <a:gd name="T11" fmla="*/ 40 h 40"/>
              <a:gd name="T12" fmla="*/ 0 w 45"/>
              <a:gd name="T13" fmla="*/ 33 h 40"/>
              <a:gd name="T14" fmla="*/ 0 w 45"/>
              <a:gd name="T15" fmla="*/ 7 h 40"/>
              <a:gd name="T16" fmla="*/ 7 w 45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40">
                <a:moveTo>
                  <a:pt x="7" y="0"/>
                </a:move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5" y="3"/>
                  <a:pt x="45" y="7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37"/>
                  <a:pt x="42" y="40"/>
                  <a:pt x="39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3" y="40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</a:path>
            </a:pathLst>
          </a:custGeom>
          <a:solidFill>
            <a:srgbClr val="E19520"/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01</a:t>
            </a:r>
          </a:p>
        </p:txBody>
      </p:sp>
      <p:sp>
        <p:nvSpPr>
          <p:cNvPr id="60" name="Freeform 12"/>
          <p:cNvSpPr/>
          <p:nvPr/>
        </p:nvSpPr>
        <p:spPr bwMode="auto">
          <a:xfrm>
            <a:off x="7845899" y="2245557"/>
            <a:ext cx="1698087" cy="372728"/>
          </a:xfrm>
          <a:custGeom>
            <a:avLst/>
            <a:gdLst>
              <a:gd name="T0" fmla="*/ 0 w 200"/>
              <a:gd name="T1" fmla="*/ 88 h 88"/>
              <a:gd name="T2" fmla="*/ 0 w 200"/>
              <a:gd name="T3" fmla="*/ 0 h 88"/>
              <a:gd name="T4" fmla="*/ 200 w 200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88">
                <a:moveTo>
                  <a:pt x="0" y="88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61" name="Freeform 13"/>
          <p:cNvSpPr/>
          <p:nvPr/>
        </p:nvSpPr>
        <p:spPr bwMode="auto">
          <a:xfrm>
            <a:off x="9643228" y="2114640"/>
            <a:ext cx="461699" cy="398141"/>
          </a:xfrm>
          <a:custGeom>
            <a:avLst/>
            <a:gdLst>
              <a:gd name="T0" fmla="*/ 39 w 46"/>
              <a:gd name="T1" fmla="*/ 0 h 40"/>
              <a:gd name="T2" fmla="*/ 7 w 46"/>
              <a:gd name="T3" fmla="*/ 0 h 40"/>
              <a:gd name="T4" fmla="*/ 0 w 46"/>
              <a:gd name="T5" fmla="*/ 7 h 40"/>
              <a:gd name="T6" fmla="*/ 0 w 46"/>
              <a:gd name="T7" fmla="*/ 33 h 40"/>
              <a:gd name="T8" fmla="*/ 7 w 46"/>
              <a:gd name="T9" fmla="*/ 40 h 40"/>
              <a:gd name="T10" fmla="*/ 39 w 46"/>
              <a:gd name="T11" fmla="*/ 40 h 40"/>
              <a:gd name="T12" fmla="*/ 46 w 46"/>
              <a:gd name="T13" fmla="*/ 33 h 40"/>
              <a:gd name="T14" fmla="*/ 46 w 46"/>
              <a:gd name="T15" fmla="*/ 7 h 40"/>
              <a:gd name="T16" fmla="*/ 39 w 46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0">
                <a:moveTo>
                  <a:pt x="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3" y="40"/>
                  <a:pt x="7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3" y="40"/>
                  <a:pt x="46" y="37"/>
                  <a:pt x="46" y="33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3"/>
                  <a:pt x="43" y="0"/>
                  <a:pt x="3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04</a:t>
            </a:r>
          </a:p>
        </p:txBody>
      </p:sp>
      <p:sp>
        <p:nvSpPr>
          <p:cNvPr id="62" name="Freeform 14"/>
          <p:cNvSpPr/>
          <p:nvPr/>
        </p:nvSpPr>
        <p:spPr bwMode="auto">
          <a:xfrm>
            <a:off x="4681788" y="4625925"/>
            <a:ext cx="851389" cy="381199"/>
          </a:xfrm>
          <a:custGeom>
            <a:avLst/>
            <a:gdLst>
              <a:gd name="T0" fmla="*/ 201 w 201"/>
              <a:gd name="T1" fmla="*/ 0 h 90"/>
              <a:gd name="T2" fmla="*/ 201 w 201"/>
              <a:gd name="T3" fmla="*/ 90 h 90"/>
              <a:gd name="T4" fmla="*/ 0 w 201"/>
              <a:gd name="T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90">
                <a:moveTo>
                  <a:pt x="201" y="0"/>
                </a:moveTo>
                <a:lnTo>
                  <a:pt x="201" y="90"/>
                </a:lnTo>
                <a:lnTo>
                  <a:pt x="0" y="9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63" name="Freeform 15"/>
          <p:cNvSpPr/>
          <p:nvPr/>
        </p:nvSpPr>
        <p:spPr bwMode="auto">
          <a:xfrm>
            <a:off x="4054897" y="4816523"/>
            <a:ext cx="457463" cy="389669"/>
          </a:xfrm>
          <a:custGeom>
            <a:avLst/>
            <a:gdLst>
              <a:gd name="T0" fmla="*/ 7 w 46"/>
              <a:gd name="T1" fmla="*/ 39 h 39"/>
              <a:gd name="T2" fmla="*/ 39 w 46"/>
              <a:gd name="T3" fmla="*/ 39 h 39"/>
              <a:gd name="T4" fmla="*/ 46 w 46"/>
              <a:gd name="T5" fmla="*/ 32 h 39"/>
              <a:gd name="T6" fmla="*/ 46 w 46"/>
              <a:gd name="T7" fmla="*/ 7 h 39"/>
              <a:gd name="T8" fmla="*/ 39 w 46"/>
              <a:gd name="T9" fmla="*/ 0 h 39"/>
              <a:gd name="T10" fmla="*/ 7 w 46"/>
              <a:gd name="T11" fmla="*/ 0 h 39"/>
              <a:gd name="T12" fmla="*/ 0 w 46"/>
              <a:gd name="T13" fmla="*/ 7 h 39"/>
              <a:gd name="T14" fmla="*/ 0 w 46"/>
              <a:gd name="T15" fmla="*/ 32 h 39"/>
              <a:gd name="T16" fmla="*/ 7 w 46"/>
              <a:gd name="T1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7" y="39"/>
                </a:moveTo>
                <a:cubicBezTo>
                  <a:pt x="39" y="39"/>
                  <a:pt x="39" y="39"/>
                  <a:pt x="39" y="39"/>
                </a:cubicBezTo>
                <a:cubicBezTo>
                  <a:pt x="43" y="39"/>
                  <a:pt x="46" y="36"/>
                  <a:pt x="46" y="32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3"/>
                  <a:pt x="43" y="0"/>
                  <a:pt x="3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3" y="39"/>
                  <a:pt x="7" y="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06</a:t>
            </a:r>
          </a:p>
        </p:txBody>
      </p:sp>
      <p:sp>
        <p:nvSpPr>
          <p:cNvPr id="64" name="Freeform 16"/>
          <p:cNvSpPr/>
          <p:nvPr/>
        </p:nvSpPr>
        <p:spPr bwMode="auto">
          <a:xfrm>
            <a:off x="6664126" y="4625925"/>
            <a:ext cx="851389" cy="381199"/>
          </a:xfrm>
          <a:custGeom>
            <a:avLst/>
            <a:gdLst>
              <a:gd name="T0" fmla="*/ 0 w 201"/>
              <a:gd name="T1" fmla="*/ 0 h 90"/>
              <a:gd name="T2" fmla="*/ 0 w 201"/>
              <a:gd name="T3" fmla="*/ 90 h 90"/>
              <a:gd name="T4" fmla="*/ 201 w 201"/>
              <a:gd name="T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90">
                <a:moveTo>
                  <a:pt x="0" y="0"/>
                </a:moveTo>
                <a:lnTo>
                  <a:pt x="0" y="90"/>
                </a:lnTo>
                <a:lnTo>
                  <a:pt x="201" y="9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65" name="Freeform 17"/>
          <p:cNvSpPr/>
          <p:nvPr/>
        </p:nvSpPr>
        <p:spPr bwMode="auto">
          <a:xfrm>
            <a:off x="7684943" y="4816523"/>
            <a:ext cx="461699" cy="389669"/>
          </a:xfrm>
          <a:custGeom>
            <a:avLst/>
            <a:gdLst>
              <a:gd name="T0" fmla="*/ 39 w 46"/>
              <a:gd name="T1" fmla="*/ 39 h 39"/>
              <a:gd name="T2" fmla="*/ 7 w 46"/>
              <a:gd name="T3" fmla="*/ 39 h 39"/>
              <a:gd name="T4" fmla="*/ 0 w 46"/>
              <a:gd name="T5" fmla="*/ 32 h 39"/>
              <a:gd name="T6" fmla="*/ 0 w 46"/>
              <a:gd name="T7" fmla="*/ 7 h 39"/>
              <a:gd name="T8" fmla="*/ 7 w 46"/>
              <a:gd name="T9" fmla="*/ 0 h 39"/>
              <a:gd name="T10" fmla="*/ 39 w 46"/>
              <a:gd name="T11" fmla="*/ 0 h 39"/>
              <a:gd name="T12" fmla="*/ 46 w 46"/>
              <a:gd name="T13" fmla="*/ 7 h 39"/>
              <a:gd name="T14" fmla="*/ 46 w 46"/>
              <a:gd name="T15" fmla="*/ 32 h 39"/>
              <a:gd name="T16" fmla="*/ 39 w 46"/>
              <a:gd name="T1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39" y="39"/>
                </a:moveTo>
                <a:cubicBezTo>
                  <a:pt x="7" y="39"/>
                  <a:pt x="7" y="39"/>
                  <a:pt x="7" y="39"/>
                </a:cubicBezTo>
                <a:cubicBezTo>
                  <a:pt x="3" y="39"/>
                  <a:pt x="0" y="36"/>
                  <a:pt x="0" y="32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3" y="0"/>
                  <a:pt x="46" y="3"/>
                  <a:pt x="46" y="7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6"/>
                  <a:pt x="43" y="39"/>
                  <a:pt x="39" y="39"/>
                </a:cubicBezTo>
                <a:close/>
              </a:path>
            </a:pathLst>
          </a:custGeom>
          <a:solidFill>
            <a:srgbClr val="E19520"/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05</a:t>
            </a:r>
          </a:p>
        </p:txBody>
      </p:sp>
      <p:sp>
        <p:nvSpPr>
          <p:cNvPr id="66" name="TextBox 21"/>
          <p:cNvSpPr txBox="1"/>
          <p:nvPr/>
        </p:nvSpPr>
        <p:spPr>
          <a:xfrm>
            <a:off x="574813" y="2132820"/>
            <a:ext cx="1673773" cy="246221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algn="ctr">
              <a:defRPr/>
            </a:pPr>
            <a:r>
              <a:rPr lang="fr-FR" sz="1600" dirty="0"/>
              <a:t>La fiabilité</a:t>
            </a:r>
          </a:p>
        </p:txBody>
      </p:sp>
      <p:sp>
        <p:nvSpPr>
          <p:cNvPr id="67" name="TextBox 23"/>
          <p:cNvSpPr txBox="1"/>
          <p:nvPr/>
        </p:nvSpPr>
        <p:spPr>
          <a:xfrm>
            <a:off x="8272555" y="4897631"/>
            <a:ext cx="3442851" cy="246221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lvl="0"/>
            <a:r>
              <a:rPr lang="fr-FR" sz="1600" dirty="0"/>
              <a:t>La clarté du code</a:t>
            </a:r>
          </a:p>
        </p:txBody>
      </p:sp>
      <p:sp>
        <p:nvSpPr>
          <p:cNvPr id="68" name="TextBox 25"/>
          <p:cNvSpPr txBox="1"/>
          <p:nvPr/>
        </p:nvSpPr>
        <p:spPr>
          <a:xfrm>
            <a:off x="2152221" y="4940179"/>
            <a:ext cx="1910103" cy="246221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algn="ctr">
              <a:defRPr/>
            </a:pPr>
            <a:r>
              <a:rPr lang="fr-FR" sz="1600" dirty="0"/>
              <a:t>L’érgonomie</a:t>
            </a:r>
          </a:p>
        </p:txBody>
      </p:sp>
      <p:sp>
        <p:nvSpPr>
          <p:cNvPr id="69" name="TextBox 27"/>
          <p:cNvSpPr txBox="1"/>
          <p:nvPr/>
        </p:nvSpPr>
        <p:spPr>
          <a:xfrm>
            <a:off x="9788915" y="2155672"/>
            <a:ext cx="2069357" cy="4708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algn="ctr">
              <a:defRPr/>
            </a:pPr>
            <a:r>
              <a:rPr lang="fr-FR" sz="1600" dirty="0"/>
              <a:t>La sécurité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70" name="Freeform 13"/>
          <p:cNvSpPr/>
          <p:nvPr/>
        </p:nvSpPr>
        <p:spPr bwMode="auto">
          <a:xfrm>
            <a:off x="4556953" y="1525459"/>
            <a:ext cx="461699" cy="398141"/>
          </a:xfrm>
          <a:custGeom>
            <a:avLst/>
            <a:gdLst>
              <a:gd name="T0" fmla="*/ 39 w 46"/>
              <a:gd name="T1" fmla="*/ 0 h 40"/>
              <a:gd name="T2" fmla="*/ 7 w 46"/>
              <a:gd name="T3" fmla="*/ 0 h 40"/>
              <a:gd name="T4" fmla="*/ 0 w 46"/>
              <a:gd name="T5" fmla="*/ 7 h 40"/>
              <a:gd name="T6" fmla="*/ 0 w 46"/>
              <a:gd name="T7" fmla="*/ 33 h 40"/>
              <a:gd name="T8" fmla="*/ 7 w 46"/>
              <a:gd name="T9" fmla="*/ 40 h 40"/>
              <a:gd name="T10" fmla="*/ 39 w 46"/>
              <a:gd name="T11" fmla="*/ 40 h 40"/>
              <a:gd name="T12" fmla="*/ 46 w 46"/>
              <a:gd name="T13" fmla="*/ 33 h 40"/>
              <a:gd name="T14" fmla="*/ 46 w 46"/>
              <a:gd name="T15" fmla="*/ 7 h 40"/>
              <a:gd name="T16" fmla="*/ 39 w 46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0">
                <a:moveTo>
                  <a:pt x="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3" y="40"/>
                  <a:pt x="7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3" y="40"/>
                  <a:pt x="46" y="37"/>
                  <a:pt x="46" y="33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3"/>
                  <a:pt x="43" y="0"/>
                  <a:pt x="3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02</a:t>
            </a:r>
          </a:p>
        </p:txBody>
      </p:sp>
      <p:sp>
        <p:nvSpPr>
          <p:cNvPr id="71" name="Freeform 10"/>
          <p:cNvSpPr/>
          <p:nvPr/>
        </p:nvSpPr>
        <p:spPr bwMode="auto">
          <a:xfrm>
            <a:off x="5099133" y="1731406"/>
            <a:ext cx="434044" cy="950410"/>
          </a:xfrm>
          <a:custGeom>
            <a:avLst/>
            <a:gdLst>
              <a:gd name="T0" fmla="*/ 201 w 201"/>
              <a:gd name="T1" fmla="*/ 88 h 88"/>
              <a:gd name="T2" fmla="*/ 201 w 201"/>
              <a:gd name="T3" fmla="*/ 0 h 88"/>
              <a:gd name="T4" fmla="*/ 0 w 201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88">
                <a:moveTo>
                  <a:pt x="201" y="88"/>
                </a:moveTo>
                <a:lnTo>
                  <a:pt x="201" y="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72" name="Freeform 17"/>
          <p:cNvSpPr/>
          <p:nvPr/>
        </p:nvSpPr>
        <p:spPr bwMode="auto">
          <a:xfrm>
            <a:off x="7013813" y="1525459"/>
            <a:ext cx="461699" cy="389669"/>
          </a:xfrm>
          <a:custGeom>
            <a:avLst/>
            <a:gdLst>
              <a:gd name="T0" fmla="*/ 39 w 46"/>
              <a:gd name="T1" fmla="*/ 39 h 39"/>
              <a:gd name="T2" fmla="*/ 7 w 46"/>
              <a:gd name="T3" fmla="*/ 39 h 39"/>
              <a:gd name="T4" fmla="*/ 0 w 46"/>
              <a:gd name="T5" fmla="*/ 32 h 39"/>
              <a:gd name="T6" fmla="*/ 0 w 46"/>
              <a:gd name="T7" fmla="*/ 7 h 39"/>
              <a:gd name="T8" fmla="*/ 7 w 46"/>
              <a:gd name="T9" fmla="*/ 0 h 39"/>
              <a:gd name="T10" fmla="*/ 39 w 46"/>
              <a:gd name="T11" fmla="*/ 0 h 39"/>
              <a:gd name="T12" fmla="*/ 46 w 46"/>
              <a:gd name="T13" fmla="*/ 7 h 39"/>
              <a:gd name="T14" fmla="*/ 46 w 46"/>
              <a:gd name="T15" fmla="*/ 32 h 39"/>
              <a:gd name="T16" fmla="*/ 39 w 46"/>
              <a:gd name="T1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39" y="39"/>
                </a:moveTo>
                <a:cubicBezTo>
                  <a:pt x="7" y="39"/>
                  <a:pt x="7" y="39"/>
                  <a:pt x="7" y="39"/>
                </a:cubicBezTo>
                <a:cubicBezTo>
                  <a:pt x="3" y="39"/>
                  <a:pt x="0" y="36"/>
                  <a:pt x="0" y="32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3" y="0"/>
                  <a:pt x="46" y="3"/>
                  <a:pt x="46" y="7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6"/>
                  <a:pt x="43" y="39"/>
                  <a:pt x="39" y="39"/>
                </a:cubicBezTo>
                <a:close/>
              </a:path>
            </a:pathLst>
          </a:custGeom>
          <a:solidFill>
            <a:srgbClr val="E19520"/>
          </a:solidFill>
          <a:ln w="5" cap="flat">
            <a:noFill/>
            <a:prstDash val="solid"/>
            <a:miter lim="800000"/>
          </a:ln>
        </p:spPr>
        <p:txBody>
          <a:bodyPr vert="horz" wrap="square" lIns="91423" tIns="45712" rIns="91423" bIns="45712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Montserrat" panose="00000500000000000000" charset="0"/>
                <a:cs typeface="+mn-lt"/>
              </a:rPr>
              <a:t>03</a:t>
            </a:r>
          </a:p>
        </p:txBody>
      </p:sp>
      <p:sp>
        <p:nvSpPr>
          <p:cNvPr id="73" name="Freeform 12"/>
          <p:cNvSpPr/>
          <p:nvPr/>
        </p:nvSpPr>
        <p:spPr bwMode="auto">
          <a:xfrm>
            <a:off x="6390359" y="1731405"/>
            <a:ext cx="505160" cy="950411"/>
          </a:xfrm>
          <a:custGeom>
            <a:avLst/>
            <a:gdLst>
              <a:gd name="T0" fmla="*/ 0 w 200"/>
              <a:gd name="T1" fmla="*/ 88 h 88"/>
              <a:gd name="T2" fmla="*/ 0 w 200"/>
              <a:gd name="T3" fmla="*/ 0 h 88"/>
              <a:gd name="T4" fmla="*/ 200 w 200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88">
                <a:moveTo>
                  <a:pt x="0" y="88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</a:endParaRPr>
          </a:p>
        </p:txBody>
      </p:sp>
      <p:sp>
        <p:nvSpPr>
          <p:cNvPr id="74" name="TextBox 27"/>
          <p:cNvSpPr txBox="1"/>
          <p:nvPr/>
        </p:nvSpPr>
        <p:spPr>
          <a:xfrm>
            <a:off x="7190138" y="1563231"/>
            <a:ext cx="3009608" cy="4708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algn="ctr">
              <a:defRPr/>
            </a:pPr>
            <a:r>
              <a:rPr lang="fr-FR" sz="1600" dirty="0"/>
              <a:t>La facilité d’utilisation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75" name="TextBox 27"/>
          <p:cNvSpPr txBox="1"/>
          <p:nvPr/>
        </p:nvSpPr>
        <p:spPr>
          <a:xfrm>
            <a:off x="2329827" y="1584062"/>
            <a:ext cx="2375098" cy="4708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algn="ctr">
              <a:defRPr/>
            </a:pPr>
            <a:r>
              <a:rPr lang="fr-FR" sz="1600" dirty="0"/>
              <a:t>La maintenabilité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6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/>
      <p:bldP spid="67" grpId="0"/>
      <p:bldP spid="68" grpId="0"/>
      <p:bldP spid="69" grpId="0"/>
      <p:bldP spid="70" grpId="0" bldLvl="0" animBg="1"/>
      <p:bldP spid="71" grpId="0" bldLvl="0" animBg="1"/>
      <p:bldP spid="72" grpId="0" bldLvl="0" animBg="1"/>
      <p:bldP spid="73" grpId="0" bldLvl="0" animBg="1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2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2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2"/>
          <p:cNvSpPr txBox="1"/>
          <p:nvPr/>
        </p:nvSpPr>
        <p:spPr>
          <a:xfrm>
            <a:off x="1582089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 des besoins</a:t>
            </a:r>
          </a:p>
        </p:txBody>
      </p:sp>
      <p:sp>
        <p:nvSpPr>
          <p:cNvPr id="434" name="Google Shape;434;p12"/>
          <p:cNvSpPr/>
          <p:nvPr/>
        </p:nvSpPr>
        <p:spPr>
          <a:xfrm>
            <a:off x="1210574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37" name="Google Shape;437;p12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38" name="Google Shape;438;p12"/>
          <p:cNvSpPr/>
          <p:nvPr/>
        </p:nvSpPr>
        <p:spPr>
          <a:xfrm>
            <a:off x="880817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39" name="Google Shape;439;p12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4959410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41" name="Google Shape;441;p12"/>
          <p:cNvSpPr/>
          <p:nvPr/>
        </p:nvSpPr>
        <p:spPr>
          <a:xfrm>
            <a:off x="4959410" y="498532"/>
            <a:ext cx="216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de Gantt</a:t>
            </a:r>
          </a:p>
        </p:txBody>
      </p:sp>
      <p:sp>
        <p:nvSpPr>
          <p:cNvPr id="442" name="Google Shape;442;p12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306262" y="538329"/>
            <a:ext cx="216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besoins fonctionnels</a:t>
            </a:r>
          </a:p>
        </p:txBody>
      </p:sp>
      <p:sp>
        <p:nvSpPr>
          <p:cNvPr id="444" name="Google Shape;444;p12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2518117" y="534837"/>
            <a:ext cx="22747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besoins non fonctionnels</a:t>
            </a:r>
          </a:p>
        </p:txBody>
      </p:sp>
      <p:sp>
        <p:nvSpPr>
          <p:cNvPr id="446" name="Google Shape;446;p12"/>
          <p:cNvSpPr/>
          <p:nvPr/>
        </p:nvSpPr>
        <p:spPr>
          <a:xfrm rot="10800000">
            <a:off x="5951999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50" name="Google Shape;450;p12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026" name="Picture 2" descr="C:\Users\user\Desktop\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0031" y="1584958"/>
            <a:ext cx="9809018" cy="416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5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5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5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5"/>
          <p:cNvSpPr txBox="1"/>
          <p:nvPr/>
        </p:nvSpPr>
        <p:spPr>
          <a:xfrm>
            <a:off x="1909158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Conception du projet </a:t>
            </a:r>
          </a:p>
        </p:txBody>
      </p:sp>
      <p:sp>
        <p:nvSpPr>
          <p:cNvPr id="535" name="Google Shape;535;p15"/>
          <p:cNvSpPr/>
          <p:nvPr/>
        </p:nvSpPr>
        <p:spPr>
          <a:xfrm>
            <a:off x="1537643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6" name="Google Shape;536;p15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7" name="Google Shape;537;p15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8" name="Google Shape;538;p15"/>
          <p:cNvSpPr/>
          <p:nvPr/>
        </p:nvSpPr>
        <p:spPr>
          <a:xfrm>
            <a:off x="1207886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9" name="Google Shape;539;p15"/>
          <p:cNvSpPr/>
          <p:nvPr/>
        </p:nvSpPr>
        <p:spPr>
          <a:xfrm>
            <a:off x="878129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40" name="Google Shape;540;p15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41" name="Google Shape;541;p15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44" name="Google Shape;544;p15"/>
          <p:cNvSpPr/>
          <p:nvPr/>
        </p:nvSpPr>
        <p:spPr>
          <a:xfrm>
            <a:off x="6198667" y="503902"/>
            <a:ext cx="26944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5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46" name="Google Shape;546;p15"/>
          <p:cNvSpPr/>
          <p:nvPr/>
        </p:nvSpPr>
        <p:spPr>
          <a:xfrm>
            <a:off x="99703" y="467783"/>
            <a:ext cx="2808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de cas d’utilisation</a:t>
            </a:r>
            <a:endParaRPr/>
          </a:p>
        </p:txBody>
      </p:sp>
      <p:sp>
        <p:nvSpPr>
          <p:cNvPr id="547" name="Google Shape;547;p15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48" name="Google Shape;548;p15"/>
          <p:cNvSpPr/>
          <p:nvPr/>
        </p:nvSpPr>
        <p:spPr>
          <a:xfrm>
            <a:off x="9015131" y="503376"/>
            <a:ext cx="29519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Terraform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5"/>
          <p:cNvSpPr/>
          <p:nvPr/>
        </p:nvSpPr>
        <p:spPr>
          <a:xfrm>
            <a:off x="9087109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50" name="Google Shape;550;p15"/>
          <p:cNvSpPr/>
          <p:nvPr/>
        </p:nvSpPr>
        <p:spPr>
          <a:xfrm>
            <a:off x="3372450" y="508773"/>
            <a:ext cx="23473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de classe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5"/>
          <p:cNvSpPr/>
          <p:nvPr/>
        </p:nvSpPr>
        <p:spPr>
          <a:xfrm rot="10800000">
            <a:off x="1359704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27" name="Image 2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960" y="1310639"/>
            <a:ext cx="5836919" cy="483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6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6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6"/>
          <p:cNvSpPr txBox="1"/>
          <p:nvPr/>
        </p:nvSpPr>
        <p:spPr>
          <a:xfrm>
            <a:off x="1909158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Conception du projet </a:t>
            </a:r>
          </a:p>
        </p:txBody>
      </p:sp>
      <p:sp>
        <p:nvSpPr>
          <p:cNvPr id="565" name="Google Shape;565;p16"/>
          <p:cNvSpPr/>
          <p:nvPr/>
        </p:nvSpPr>
        <p:spPr>
          <a:xfrm>
            <a:off x="1537643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66" name="Google Shape;566;p16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67" name="Google Shape;567;p16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07886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69" name="Google Shape;569;p16"/>
          <p:cNvSpPr/>
          <p:nvPr/>
        </p:nvSpPr>
        <p:spPr>
          <a:xfrm>
            <a:off x="878129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70" name="Google Shape;570;p16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71" name="Google Shape;571;p16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573" name="Google Shape;573;p16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74" name="Google Shape;574;p16"/>
          <p:cNvSpPr/>
          <p:nvPr/>
        </p:nvSpPr>
        <p:spPr>
          <a:xfrm>
            <a:off x="6198667" y="503902"/>
            <a:ext cx="26944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d'activité</a:t>
            </a:r>
          </a:p>
        </p:txBody>
      </p:sp>
      <p:sp>
        <p:nvSpPr>
          <p:cNvPr id="575" name="Google Shape;575;p16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87092" y="506441"/>
            <a:ext cx="280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Diagramme de cas d’utilisation</a:t>
            </a:r>
          </a:p>
        </p:txBody>
      </p:sp>
      <p:sp>
        <p:nvSpPr>
          <p:cNvPr id="577" name="Google Shape;577;p16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80" name="Google Shape;580;p16"/>
          <p:cNvSpPr/>
          <p:nvPr/>
        </p:nvSpPr>
        <p:spPr>
          <a:xfrm>
            <a:off x="3377453" y="467161"/>
            <a:ext cx="23473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de classe</a:t>
            </a:r>
          </a:p>
        </p:txBody>
      </p:sp>
      <p:sp>
        <p:nvSpPr>
          <p:cNvPr id="581" name="Google Shape;581;p16"/>
          <p:cNvSpPr/>
          <p:nvPr/>
        </p:nvSpPr>
        <p:spPr>
          <a:xfrm rot="10800000">
            <a:off x="4397961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29" name="Image 2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3080" y="1371600"/>
            <a:ext cx="8747761" cy="484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7"/>
          <p:cNvSpPr txBox="1"/>
          <p:nvPr/>
        </p:nvSpPr>
        <p:spPr>
          <a:xfrm>
            <a:off x="1909158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Conception du projet </a:t>
            </a:r>
          </a:p>
        </p:txBody>
      </p:sp>
      <p:sp>
        <p:nvSpPr>
          <p:cNvPr id="597" name="Google Shape;597;p17"/>
          <p:cNvSpPr/>
          <p:nvPr/>
        </p:nvSpPr>
        <p:spPr>
          <a:xfrm>
            <a:off x="1537643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1207886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878129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3" name="Google Shape;603;p17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604" name="Google Shape;604;p17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6198667" y="472599"/>
            <a:ext cx="26944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d'activité</a:t>
            </a:r>
          </a:p>
        </p:txBody>
      </p:sp>
      <p:sp>
        <p:nvSpPr>
          <p:cNvPr id="606" name="Google Shape;606;p17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85550" y="503376"/>
            <a:ext cx="280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Diagramme de cas d’utilisation</a:t>
            </a:r>
          </a:p>
        </p:txBody>
      </p:sp>
      <p:sp>
        <p:nvSpPr>
          <p:cNvPr id="608" name="Google Shape;608;p17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11" name="Google Shape;611;p17"/>
          <p:cNvSpPr/>
          <p:nvPr/>
        </p:nvSpPr>
        <p:spPr>
          <a:xfrm>
            <a:off x="3372450" y="508773"/>
            <a:ext cx="23473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de classe</a:t>
            </a:r>
          </a:p>
        </p:txBody>
      </p:sp>
      <p:sp>
        <p:nvSpPr>
          <p:cNvPr id="612" name="Google Shape;612;p17"/>
          <p:cNvSpPr/>
          <p:nvPr/>
        </p:nvSpPr>
        <p:spPr>
          <a:xfrm rot="10800000">
            <a:off x="7401905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8764" y="1232952"/>
            <a:ext cx="4264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/>
              <a:t>Diagramme d'activité de l’administrateur :</a:t>
            </a:r>
            <a:endParaRPr lang="fr-FR" sz="1600" b="1" dirty="0"/>
          </a:p>
        </p:txBody>
      </p:sp>
      <p:pic>
        <p:nvPicPr>
          <p:cNvPr id="26" name="Image 2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7920" y="1727835"/>
            <a:ext cx="7787641" cy="44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7"/>
          <p:cNvSpPr txBox="1"/>
          <p:nvPr/>
        </p:nvSpPr>
        <p:spPr>
          <a:xfrm>
            <a:off x="1909158" y="142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Conception du projet </a:t>
            </a:r>
          </a:p>
        </p:txBody>
      </p:sp>
      <p:sp>
        <p:nvSpPr>
          <p:cNvPr id="597" name="Google Shape;597;p17"/>
          <p:cNvSpPr/>
          <p:nvPr/>
        </p:nvSpPr>
        <p:spPr>
          <a:xfrm>
            <a:off x="1537643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1207886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878129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3" name="Google Shape;603;p17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604" name="Google Shape;604;p17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6198667" y="472599"/>
            <a:ext cx="26944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d'activité</a:t>
            </a:r>
          </a:p>
        </p:txBody>
      </p:sp>
      <p:sp>
        <p:nvSpPr>
          <p:cNvPr id="606" name="Google Shape;606;p17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85550" y="503376"/>
            <a:ext cx="2808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Diagramme de cas d’utilisation</a:t>
            </a:r>
          </a:p>
        </p:txBody>
      </p:sp>
      <p:sp>
        <p:nvSpPr>
          <p:cNvPr id="608" name="Google Shape;608;p17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11" name="Google Shape;611;p17"/>
          <p:cNvSpPr/>
          <p:nvPr/>
        </p:nvSpPr>
        <p:spPr>
          <a:xfrm>
            <a:off x="3372450" y="508773"/>
            <a:ext cx="23473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de classe</a:t>
            </a:r>
          </a:p>
        </p:txBody>
      </p:sp>
      <p:sp>
        <p:nvSpPr>
          <p:cNvPr id="612" name="Google Shape;612;p17"/>
          <p:cNvSpPr/>
          <p:nvPr/>
        </p:nvSpPr>
        <p:spPr>
          <a:xfrm rot="10800000">
            <a:off x="7401905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8764" y="1232952"/>
            <a:ext cx="3727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/>
              <a:t>Diagramme d'activité de l’employé :</a:t>
            </a:r>
            <a:endParaRPr lang="fr-FR" sz="1600" b="1" dirty="0"/>
          </a:p>
        </p:txBody>
      </p:sp>
      <p:pic>
        <p:nvPicPr>
          <p:cNvPr id="22" name="Image 21" descr="C:\Users\user\Desktop\conception\employe_activity_diagramm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668087"/>
            <a:ext cx="5745480" cy="4458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9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58" name="Google Shape;658;p19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1" name="Google Shape;661;p19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2" name="Google Shape;662;p19"/>
          <p:cNvSpPr/>
          <p:nvPr/>
        </p:nvSpPr>
        <p:spPr>
          <a:xfrm>
            <a:off x="0" y="495737"/>
            <a:ext cx="246626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663" name="Google Shape;663;p19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64" name="Google Shape;664;p19"/>
          <p:cNvSpPr/>
          <p:nvPr/>
        </p:nvSpPr>
        <p:spPr>
          <a:xfrm>
            <a:off x="2632836" y="538329"/>
            <a:ext cx="23201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9"/>
          <p:cNvSpPr/>
          <p:nvPr/>
        </p:nvSpPr>
        <p:spPr>
          <a:xfrm rot="10800000">
            <a:off x="1242261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70" name="Google Shape;670;p19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71" name="Google Shape;671;p19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29" name="44"/>
          <p:cNvSpPr>
            <a:spLocks noChangeAspect="1"/>
          </p:cNvSpPr>
          <p:nvPr/>
        </p:nvSpPr>
        <p:spPr bwMode="auto">
          <a:xfrm>
            <a:off x="6529400" y="2895451"/>
            <a:ext cx="1938337" cy="1908175"/>
          </a:xfrm>
          <a:custGeom>
            <a:avLst/>
            <a:gdLst>
              <a:gd name="T0" fmla="*/ 1938337 w 145"/>
              <a:gd name="T1" fmla="*/ 987447 h 143"/>
              <a:gd name="T2" fmla="*/ 1777923 w 145"/>
              <a:gd name="T3" fmla="*/ 1174262 h 143"/>
              <a:gd name="T4" fmla="*/ 106943 w 145"/>
              <a:gd name="T5" fmla="*/ 1908175 h 143"/>
              <a:gd name="T6" fmla="*/ 26736 w 145"/>
              <a:gd name="T7" fmla="*/ 1881487 h 143"/>
              <a:gd name="T8" fmla="*/ 0 w 145"/>
              <a:gd name="T9" fmla="*/ 1801424 h 143"/>
              <a:gd name="T10" fmla="*/ 80207 w 145"/>
              <a:gd name="T11" fmla="*/ 1441139 h 143"/>
              <a:gd name="T12" fmla="*/ 668392 w 145"/>
              <a:gd name="T13" fmla="*/ 974103 h 143"/>
              <a:gd name="T14" fmla="*/ 280725 w 145"/>
              <a:gd name="T15" fmla="*/ 587131 h 143"/>
              <a:gd name="T16" fmla="*/ 387667 w 145"/>
              <a:gd name="T17" fmla="*/ 106751 h 143"/>
              <a:gd name="T18" fmla="*/ 481242 w 145"/>
              <a:gd name="T19" fmla="*/ 13344 h 143"/>
              <a:gd name="T20" fmla="*/ 588185 w 145"/>
              <a:gd name="T21" fmla="*/ 40032 h 143"/>
              <a:gd name="T22" fmla="*/ 1844762 w 145"/>
              <a:gd name="T23" fmla="*/ 813977 h 143"/>
              <a:gd name="T24" fmla="*/ 1938337 w 145"/>
              <a:gd name="T25" fmla="*/ 9874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0" name="33"/>
          <p:cNvSpPr/>
          <p:nvPr/>
        </p:nvSpPr>
        <p:spPr bwMode="auto">
          <a:xfrm>
            <a:off x="5530849" y="3135152"/>
            <a:ext cx="1481139" cy="1458912"/>
          </a:xfrm>
          <a:custGeom>
            <a:avLst/>
            <a:gdLst>
              <a:gd name="T0" fmla="*/ 1481139 w 145"/>
              <a:gd name="T1" fmla="*/ 754961 h 143"/>
              <a:gd name="T2" fmla="*/ 1358562 w 145"/>
              <a:gd name="T3" fmla="*/ 897792 h 143"/>
              <a:gd name="T4" fmla="*/ 81718 w 145"/>
              <a:gd name="T5" fmla="*/ 1458912 h 143"/>
              <a:gd name="T6" fmla="*/ 20430 w 145"/>
              <a:gd name="T7" fmla="*/ 1438508 h 143"/>
              <a:gd name="T8" fmla="*/ 0 w 145"/>
              <a:gd name="T9" fmla="*/ 1377295 h 143"/>
              <a:gd name="T10" fmla="*/ 61289 w 145"/>
              <a:gd name="T11" fmla="*/ 1101836 h 143"/>
              <a:gd name="T12" fmla="*/ 510738 w 145"/>
              <a:gd name="T13" fmla="*/ 744759 h 143"/>
              <a:gd name="T14" fmla="*/ 214510 w 145"/>
              <a:gd name="T15" fmla="*/ 448896 h 143"/>
              <a:gd name="T16" fmla="*/ 296228 w 145"/>
              <a:gd name="T17" fmla="*/ 81617 h 143"/>
              <a:gd name="T18" fmla="*/ 367731 w 145"/>
              <a:gd name="T19" fmla="*/ 10202 h 143"/>
              <a:gd name="T20" fmla="*/ 449449 w 145"/>
              <a:gd name="T21" fmla="*/ 30607 h 143"/>
              <a:gd name="T22" fmla="*/ 1409636 w 145"/>
              <a:gd name="T23" fmla="*/ 622333 h 143"/>
              <a:gd name="T24" fmla="*/ 1481139 w 145"/>
              <a:gd name="T25" fmla="*/ 754961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19520"/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1" name="22"/>
          <p:cNvSpPr/>
          <p:nvPr/>
        </p:nvSpPr>
        <p:spPr bwMode="auto">
          <a:xfrm>
            <a:off x="4611688" y="3254225"/>
            <a:ext cx="1295400" cy="1265239"/>
          </a:xfrm>
          <a:custGeom>
            <a:avLst/>
            <a:gdLst>
              <a:gd name="T0" fmla="*/ 1295400 w 127"/>
              <a:gd name="T1" fmla="*/ 653027 h 124"/>
              <a:gd name="T2" fmla="*/ 1193400 w 127"/>
              <a:gd name="T3" fmla="*/ 775469 h 124"/>
              <a:gd name="T4" fmla="*/ 81600 w 127"/>
              <a:gd name="T5" fmla="*/ 1265239 h 124"/>
              <a:gd name="T6" fmla="*/ 20400 w 127"/>
              <a:gd name="T7" fmla="*/ 1255035 h 124"/>
              <a:gd name="T8" fmla="*/ 10200 w 127"/>
              <a:gd name="T9" fmla="*/ 1204018 h 124"/>
              <a:gd name="T10" fmla="*/ 61200 w 127"/>
              <a:gd name="T11" fmla="*/ 959133 h 124"/>
              <a:gd name="T12" fmla="*/ 397800 w 127"/>
              <a:gd name="T13" fmla="*/ 632620 h 124"/>
              <a:gd name="T14" fmla="*/ 193800 w 127"/>
              <a:gd name="T15" fmla="*/ 387735 h 124"/>
              <a:gd name="T16" fmla="*/ 265200 w 127"/>
              <a:gd name="T17" fmla="*/ 61221 h 124"/>
              <a:gd name="T18" fmla="*/ 326400 w 127"/>
              <a:gd name="T19" fmla="*/ 10204 h 124"/>
              <a:gd name="T20" fmla="*/ 397800 w 127"/>
              <a:gd name="T21" fmla="*/ 20407 h 124"/>
              <a:gd name="T22" fmla="*/ 1234200 w 127"/>
              <a:gd name="T23" fmla="*/ 530584 h 124"/>
              <a:gd name="T24" fmla="*/ 1295400 w 127"/>
              <a:gd name="T25" fmla="*/ 65302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7"/>
              <a:gd name="T40" fmla="*/ 0 h 124"/>
              <a:gd name="T41" fmla="*/ 127 w 127"/>
              <a:gd name="T42" fmla="*/ 124 h 1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2" name="11"/>
          <p:cNvSpPr/>
          <p:nvPr/>
        </p:nvSpPr>
        <p:spPr bwMode="auto">
          <a:xfrm>
            <a:off x="3889375" y="3381214"/>
            <a:ext cx="1028700" cy="1041400"/>
          </a:xfrm>
          <a:custGeom>
            <a:avLst/>
            <a:gdLst>
              <a:gd name="T0" fmla="*/ 152777 w 101"/>
              <a:gd name="T1" fmla="*/ 316504 h 102"/>
              <a:gd name="T2" fmla="*/ 213888 w 101"/>
              <a:gd name="T3" fmla="*/ 51049 h 102"/>
              <a:gd name="T4" fmla="*/ 264814 w 101"/>
              <a:gd name="T5" fmla="*/ 10210 h 102"/>
              <a:gd name="T6" fmla="*/ 325925 w 101"/>
              <a:gd name="T7" fmla="*/ 20420 h 102"/>
              <a:gd name="T8" fmla="*/ 967589 w 101"/>
              <a:gd name="T9" fmla="*/ 418602 h 102"/>
              <a:gd name="T10" fmla="*/ 1028700 w 101"/>
              <a:gd name="T11" fmla="*/ 520700 h 102"/>
              <a:gd name="T12" fmla="*/ 957404 w 101"/>
              <a:gd name="T13" fmla="*/ 643218 h 102"/>
              <a:gd name="T14" fmla="*/ 61111 w 101"/>
              <a:gd name="T15" fmla="*/ 1041400 h 102"/>
              <a:gd name="T16" fmla="*/ 20370 w 101"/>
              <a:gd name="T17" fmla="*/ 1031190 h 102"/>
              <a:gd name="T18" fmla="*/ 0 w 101"/>
              <a:gd name="T19" fmla="*/ 990351 h 102"/>
              <a:gd name="T20" fmla="*/ 50926 w 101"/>
              <a:gd name="T21" fmla="*/ 786155 h 102"/>
              <a:gd name="T22" fmla="*/ 152777 w 101"/>
              <a:gd name="T23" fmla="*/ 316504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"/>
              <a:gd name="T37" fmla="*/ 0 h 102"/>
              <a:gd name="T38" fmla="*/ 101 w 101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E19520"/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3" name="77"/>
          <p:cNvSpPr/>
          <p:nvPr/>
        </p:nvSpPr>
        <p:spPr bwMode="auto">
          <a:xfrm rot="19826324">
            <a:off x="8101328" y="3095995"/>
            <a:ext cx="2119247" cy="205908"/>
          </a:xfrm>
          <a:custGeom>
            <a:avLst/>
            <a:gdLst>
              <a:gd name="T0" fmla="*/ 0 w 1600200"/>
              <a:gd name="T1" fmla="*/ 287339 h 552450"/>
              <a:gd name="T2" fmla="*/ 273163 w 1600200"/>
              <a:gd name="T3" fmla="*/ 0 h 552450"/>
              <a:gd name="T4" fmla="*/ 2549525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chemeClr val="accent1">
                <a:lumMod val="7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4" name="66"/>
          <p:cNvSpPr/>
          <p:nvPr/>
        </p:nvSpPr>
        <p:spPr bwMode="auto">
          <a:xfrm flipH="1">
            <a:off x="1617663" y="3678121"/>
            <a:ext cx="2551112" cy="287339"/>
          </a:xfrm>
          <a:custGeom>
            <a:avLst/>
            <a:gdLst>
              <a:gd name="T0" fmla="*/ 0 w 1600200"/>
              <a:gd name="T1" fmla="*/ 287339 h 552450"/>
              <a:gd name="T2" fmla="*/ 273333 w 1600200"/>
              <a:gd name="T3" fmla="*/ 0 h 552450"/>
              <a:gd name="T4" fmla="*/ 2551112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E1952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5" name="55"/>
          <p:cNvSpPr/>
          <p:nvPr/>
        </p:nvSpPr>
        <p:spPr bwMode="auto">
          <a:xfrm>
            <a:off x="6010958" y="2523930"/>
            <a:ext cx="673100" cy="1001712"/>
          </a:xfrm>
          <a:custGeom>
            <a:avLst/>
            <a:gdLst>
              <a:gd name="T0" fmla="*/ 0 w 647700"/>
              <a:gd name="T1" fmla="*/ 1001712 h 965200"/>
              <a:gd name="T2" fmla="*/ 105584 w 647700"/>
              <a:gd name="T3" fmla="*/ 540397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rgbClr val="E1952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6" name="44"/>
          <p:cNvSpPr/>
          <p:nvPr/>
        </p:nvSpPr>
        <p:spPr bwMode="auto">
          <a:xfrm rot="7733096">
            <a:off x="4863420" y="4256323"/>
            <a:ext cx="499250" cy="537951"/>
          </a:xfrm>
          <a:custGeom>
            <a:avLst/>
            <a:gdLst>
              <a:gd name="T0" fmla="*/ 0 w 647700"/>
              <a:gd name="T1" fmla="*/ 1003300 h 965200"/>
              <a:gd name="T2" fmla="*/ 105584 w 647700"/>
              <a:gd name="T3" fmla="*/ 541254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chemeClr val="accent1">
                <a:lumMod val="7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7" name="33"/>
          <p:cNvSpPr>
            <a:spLocks noChangeAspect="1" noEditPoints="1"/>
          </p:cNvSpPr>
          <p:nvPr/>
        </p:nvSpPr>
        <p:spPr bwMode="auto">
          <a:xfrm>
            <a:off x="4333888" y="3763802"/>
            <a:ext cx="225425" cy="241300"/>
          </a:xfrm>
          <a:custGeom>
            <a:avLst/>
            <a:gdLst>
              <a:gd name="T0" fmla="*/ 40169 w 376"/>
              <a:gd name="T1" fmla="*/ 1805 h 401"/>
              <a:gd name="T2" fmla="*/ 37171 w 376"/>
              <a:gd name="T3" fmla="*/ 1805 h 401"/>
              <a:gd name="T4" fmla="*/ 0 w 376"/>
              <a:gd name="T5" fmla="*/ 95678 h 401"/>
              <a:gd name="T6" fmla="*/ 38970 w 376"/>
              <a:gd name="T7" fmla="*/ 134189 h 401"/>
              <a:gd name="T8" fmla="*/ 77340 w 376"/>
              <a:gd name="T9" fmla="*/ 95678 h 401"/>
              <a:gd name="T10" fmla="*/ 40169 w 376"/>
              <a:gd name="T11" fmla="*/ 1805 h 401"/>
              <a:gd name="T12" fmla="*/ 187654 w 376"/>
              <a:gd name="T13" fmla="*/ 1805 h 401"/>
              <a:gd name="T14" fmla="*/ 185256 w 376"/>
              <a:gd name="T15" fmla="*/ 1805 h 401"/>
              <a:gd name="T16" fmla="*/ 147486 w 376"/>
              <a:gd name="T17" fmla="*/ 95678 h 401"/>
              <a:gd name="T18" fmla="*/ 186455 w 376"/>
              <a:gd name="T19" fmla="*/ 134189 h 401"/>
              <a:gd name="T20" fmla="*/ 225425 w 376"/>
              <a:gd name="T21" fmla="*/ 95678 h 401"/>
              <a:gd name="T22" fmla="*/ 187654 w 376"/>
              <a:gd name="T23" fmla="*/ 1805 h 401"/>
              <a:gd name="T24" fmla="*/ 110914 w 376"/>
              <a:gd name="T25" fmla="*/ 108314 h 401"/>
              <a:gd name="T26" fmla="*/ 73743 w 376"/>
              <a:gd name="T27" fmla="*/ 202788 h 401"/>
              <a:gd name="T28" fmla="*/ 112713 w 376"/>
              <a:gd name="T29" fmla="*/ 241300 h 401"/>
              <a:gd name="T30" fmla="*/ 151682 w 376"/>
              <a:gd name="T31" fmla="*/ 202788 h 401"/>
              <a:gd name="T32" fmla="*/ 113912 w 376"/>
              <a:gd name="T33" fmla="*/ 108314 h 401"/>
              <a:gd name="T34" fmla="*/ 110914 w 376"/>
              <a:gd name="T35" fmla="*/ 108314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76"/>
              <a:gd name="T55" fmla="*/ 0 h 401"/>
              <a:gd name="T56" fmla="*/ 376 w 376"/>
              <a:gd name="T57" fmla="*/ 401 h 40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8" name="22"/>
          <p:cNvSpPr>
            <a:spLocks noChangeAspect="1"/>
          </p:cNvSpPr>
          <p:nvPr/>
        </p:nvSpPr>
        <p:spPr bwMode="auto">
          <a:xfrm>
            <a:off x="7526350" y="3765401"/>
            <a:ext cx="242887" cy="250825"/>
          </a:xfrm>
          <a:custGeom>
            <a:avLst/>
            <a:gdLst>
              <a:gd name="T0" fmla="*/ 91304 w 274"/>
              <a:gd name="T1" fmla="*/ 250825 h 284"/>
              <a:gd name="T2" fmla="*/ 70916 w 274"/>
              <a:gd name="T3" fmla="*/ 241110 h 284"/>
              <a:gd name="T4" fmla="*/ 7978 w 274"/>
              <a:gd name="T5" fmla="*/ 157207 h 284"/>
              <a:gd name="T6" fmla="*/ 12410 w 274"/>
              <a:gd name="T7" fmla="*/ 122763 h 284"/>
              <a:gd name="T8" fmla="*/ 46982 w 274"/>
              <a:gd name="T9" fmla="*/ 128062 h 284"/>
              <a:gd name="T10" fmla="*/ 88645 w 274"/>
              <a:gd name="T11" fmla="*/ 182820 h 284"/>
              <a:gd name="T12" fmla="*/ 194132 w 274"/>
              <a:gd name="T13" fmla="*/ 15014 h 284"/>
              <a:gd name="T14" fmla="*/ 227817 w 274"/>
              <a:gd name="T15" fmla="*/ 7065 h 284"/>
              <a:gd name="T16" fmla="*/ 235795 w 274"/>
              <a:gd name="T17" fmla="*/ 41510 h 284"/>
              <a:gd name="T18" fmla="*/ 111693 w 274"/>
              <a:gd name="T19" fmla="*/ 239344 h 284"/>
              <a:gd name="T20" fmla="*/ 92191 w 274"/>
              <a:gd name="T21" fmla="*/ 250825 h 284"/>
              <a:gd name="T22" fmla="*/ 91304 w 274"/>
              <a:gd name="T23" fmla="*/ 250825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4"/>
              <a:gd name="T37" fmla="*/ 0 h 284"/>
              <a:gd name="T38" fmla="*/ 274 w 274"/>
              <a:gd name="T39" fmla="*/ 284 h 28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39" name="11"/>
          <p:cNvSpPr>
            <a:spLocks noEditPoints="1"/>
          </p:cNvSpPr>
          <p:nvPr/>
        </p:nvSpPr>
        <p:spPr bwMode="auto">
          <a:xfrm>
            <a:off x="5181601" y="3782852"/>
            <a:ext cx="258763" cy="222251"/>
          </a:xfrm>
          <a:custGeom>
            <a:avLst/>
            <a:gdLst>
              <a:gd name="T0" fmla="*/ 249778 w 288"/>
              <a:gd name="T1" fmla="*/ 0 h 246"/>
              <a:gd name="T2" fmla="*/ 46721 w 288"/>
              <a:gd name="T3" fmla="*/ 0 h 246"/>
              <a:gd name="T4" fmla="*/ 37736 w 288"/>
              <a:gd name="T5" fmla="*/ 9035 h 246"/>
              <a:gd name="T6" fmla="*/ 37736 w 288"/>
              <a:gd name="T7" fmla="*/ 38849 h 246"/>
              <a:gd name="T8" fmla="*/ 8985 w 288"/>
              <a:gd name="T9" fmla="*/ 38849 h 246"/>
              <a:gd name="T10" fmla="*/ 0 w 288"/>
              <a:gd name="T11" fmla="*/ 47883 h 246"/>
              <a:gd name="T12" fmla="*/ 0 w 288"/>
              <a:gd name="T13" fmla="*/ 197858 h 246"/>
              <a:gd name="T14" fmla="*/ 24259 w 288"/>
              <a:gd name="T15" fmla="*/ 222251 h 246"/>
              <a:gd name="T16" fmla="*/ 46721 w 288"/>
              <a:gd name="T17" fmla="*/ 222251 h 246"/>
              <a:gd name="T18" fmla="*/ 216534 w 288"/>
              <a:gd name="T19" fmla="*/ 222251 h 246"/>
              <a:gd name="T20" fmla="*/ 249778 w 288"/>
              <a:gd name="T21" fmla="*/ 222251 h 246"/>
              <a:gd name="T22" fmla="*/ 258763 w 288"/>
              <a:gd name="T23" fmla="*/ 213216 h 246"/>
              <a:gd name="T24" fmla="*/ 258763 w 288"/>
              <a:gd name="T25" fmla="*/ 9035 h 246"/>
              <a:gd name="T26" fmla="*/ 249778 w 288"/>
              <a:gd name="T27" fmla="*/ 0 h 246"/>
              <a:gd name="T28" fmla="*/ 243489 w 288"/>
              <a:gd name="T29" fmla="*/ 206892 h 246"/>
              <a:gd name="T30" fmla="*/ 216534 w 288"/>
              <a:gd name="T31" fmla="*/ 206892 h 246"/>
              <a:gd name="T32" fmla="*/ 46721 w 288"/>
              <a:gd name="T33" fmla="*/ 206892 h 246"/>
              <a:gd name="T34" fmla="*/ 24259 w 288"/>
              <a:gd name="T35" fmla="*/ 206892 h 246"/>
              <a:gd name="T36" fmla="*/ 15274 w 288"/>
              <a:gd name="T37" fmla="*/ 197858 h 246"/>
              <a:gd name="T38" fmla="*/ 15274 w 288"/>
              <a:gd name="T39" fmla="*/ 54208 h 246"/>
              <a:gd name="T40" fmla="*/ 37736 w 288"/>
              <a:gd name="T41" fmla="*/ 54208 h 246"/>
              <a:gd name="T42" fmla="*/ 37736 w 288"/>
              <a:gd name="T43" fmla="*/ 193340 h 246"/>
              <a:gd name="T44" fmla="*/ 53010 w 288"/>
              <a:gd name="T45" fmla="*/ 193340 h 246"/>
              <a:gd name="T46" fmla="*/ 53010 w 288"/>
              <a:gd name="T47" fmla="*/ 54208 h 246"/>
              <a:gd name="T48" fmla="*/ 53010 w 288"/>
              <a:gd name="T49" fmla="*/ 54208 h 246"/>
              <a:gd name="T50" fmla="*/ 53010 w 288"/>
              <a:gd name="T51" fmla="*/ 38849 h 246"/>
              <a:gd name="T52" fmla="*/ 53010 w 288"/>
              <a:gd name="T53" fmla="*/ 15359 h 246"/>
              <a:gd name="T54" fmla="*/ 243489 w 288"/>
              <a:gd name="T55" fmla="*/ 15359 h 246"/>
              <a:gd name="T56" fmla="*/ 243489 w 288"/>
              <a:gd name="T57" fmla="*/ 206892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88"/>
              <a:gd name="T88" fmla="*/ 0 h 246"/>
              <a:gd name="T89" fmla="*/ 288 w 288"/>
              <a:gd name="T90" fmla="*/ 246 h 2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0" name="9"/>
          <p:cNvSpPr>
            <a:spLocks noChangeArrowheads="1"/>
          </p:cNvSpPr>
          <p:nvPr/>
        </p:nvSpPr>
        <p:spPr bwMode="auto">
          <a:xfrm>
            <a:off x="5254637" y="3819376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1" name="8"/>
          <p:cNvSpPr>
            <a:spLocks noChangeArrowheads="1"/>
          </p:cNvSpPr>
          <p:nvPr/>
        </p:nvSpPr>
        <p:spPr bwMode="auto">
          <a:xfrm>
            <a:off x="5345125" y="3828898"/>
            <a:ext cx="57151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2" name="7"/>
          <p:cNvSpPr>
            <a:spLocks noChangeArrowheads="1"/>
          </p:cNvSpPr>
          <p:nvPr/>
        </p:nvSpPr>
        <p:spPr bwMode="auto">
          <a:xfrm>
            <a:off x="5345125" y="3863818"/>
            <a:ext cx="57151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3" name="6"/>
          <p:cNvSpPr>
            <a:spLocks noChangeArrowheads="1"/>
          </p:cNvSpPr>
          <p:nvPr/>
        </p:nvSpPr>
        <p:spPr bwMode="auto">
          <a:xfrm>
            <a:off x="5254637" y="3911450"/>
            <a:ext cx="147639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4" name="5"/>
          <p:cNvSpPr>
            <a:spLocks noChangeArrowheads="1"/>
          </p:cNvSpPr>
          <p:nvPr/>
        </p:nvSpPr>
        <p:spPr bwMode="auto">
          <a:xfrm>
            <a:off x="5254637" y="3947952"/>
            <a:ext cx="147639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18" rIns="91404" bIns="45718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5" name="4"/>
          <p:cNvSpPr>
            <a:spLocks noChangeArrowheads="1"/>
          </p:cNvSpPr>
          <p:nvPr/>
        </p:nvSpPr>
        <p:spPr bwMode="auto">
          <a:xfrm>
            <a:off x="6272223" y="3743175"/>
            <a:ext cx="301625" cy="300039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6" name="3"/>
          <p:cNvSpPr/>
          <p:nvPr/>
        </p:nvSpPr>
        <p:spPr bwMode="auto">
          <a:xfrm>
            <a:off x="6318262" y="3782864"/>
            <a:ext cx="155575" cy="141287"/>
          </a:xfrm>
          <a:custGeom>
            <a:avLst/>
            <a:gdLst>
              <a:gd name="T0" fmla="*/ 13101 w 95"/>
              <a:gd name="T1" fmla="*/ 53592 h 87"/>
              <a:gd name="T2" fmla="*/ 47491 w 95"/>
              <a:gd name="T3" fmla="*/ 120175 h 87"/>
              <a:gd name="T4" fmla="*/ 93345 w 95"/>
              <a:gd name="T5" fmla="*/ 138039 h 87"/>
              <a:gd name="T6" fmla="*/ 88432 w 95"/>
              <a:gd name="T7" fmla="*/ 131543 h 87"/>
              <a:gd name="T8" fmla="*/ 78606 w 95"/>
              <a:gd name="T9" fmla="*/ 123423 h 87"/>
              <a:gd name="T10" fmla="*/ 73693 w 95"/>
              <a:gd name="T11" fmla="*/ 108807 h 87"/>
              <a:gd name="T12" fmla="*/ 58955 w 95"/>
              <a:gd name="T13" fmla="*/ 103935 h 87"/>
              <a:gd name="T14" fmla="*/ 73693 w 95"/>
              <a:gd name="T15" fmla="*/ 84447 h 87"/>
              <a:gd name="T16" fmla="*/ 116272 w 95"/>
              <a:gd name="T17" fmla="*/ 53592 h 87"/>
              <a:gd name="T18" fmla="*/ 70418 w 95"/>
              <a:gd name="T19" fmla="*/ 4872 h 87"/>
              <a:gd name="T20" fmla="*/ 9826 w 95"/>
              <a:gd name="T21" fmla="*/ 22736 h 87"/>
              <a:gd name="T22" fmla="*/ 13101 w 95"/>
              <a:gd name="T23" fmla="*/ 535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5"/>
              <a:gd name="T37" fmla="*/ 0 h 87"/>
              <a:gd name="T38" fmla="*/ 95 w 95"/>
              <a:gd name="T39" fmla="*/ 87 h 8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7" name="2"/>
          <p:cNvSpPr/>
          <p:nvPr/>
        </p:nvSpPr>
        <p:spPr bwMode="auto">
          <a:xfrm>
            <a:off x="6402389" y="3892401"/>
            <a:ext cx="117475" cy="138113"/>
          </a:xfrm>
          <a:custGeom>
            <a:avLst/>
            <a:gdLst>
              <a:gd name="T0" fmla="*/ 19311 w 73"/>
              <a:gd name="T1" fmla="*/ 51995 h 85"/>
              <a:gd name="T2" fmla="*/ 19311 w 73"/>
              <a:gd name="T3" fmla="*/ 73119 h 85"/>
              <a:gd name="T4" fmla="*/ 40231 w 73"/>
              <a:gd name="T5" fmla="*/ 94242 h 85"/>
              <a:gd name="T6" fmla="*/ 30576 w 73"/>
              <a:gd name="T7" fmla="*/ 129989 h 85"/>
              <a:gd name="T8" fmla="*/ 72416 w 73"/>
              <a:gd name="T9" fmla="*/ 107241 h 85"/>
              <a:gd name="T10" fmla="*/ 106210 w 73"/>
              <a:gd name="T11" fmla="*/ 60120 h 85"/>
              <a:gd name="T12" fmla="*/ 86899 w 73"/>
              <a:gd name="T13" fmla="*/ 38997 h 85"/>
              <a:gd name="T14" fmla="*/ 38622 w 73"/>
              <a:gd name="T15" fmla="*/ 17873 h 85"/>
              <a:gd name="T16" fmla="*/ 19311 w 73"/>
              <a:gd name="T17" fmla="*/ 5199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"/>
              <a:gd name="T28" fmla="*/ 0 h 85"/>
              <a:gd name="T29" fmla="*/ 73 w 73"/>
              <a:gd name="T30" fmla="*/ 85 h 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8" name="1"/>
          <p:cNvSpPr/>
          <p:nvPr/>
        </p:nvSpPr>
        <p:spPr bwMode="auto">
          <a:xfrm>
            <a:off x="6465889" y="3749516"/>
            <a:ext cx="103187" cy="193675"/>
          </a:xfrm>
          <a:custGeom>
            <a:avLst/>
            <a:gdLst>
              <a:gd name="T0" fmla="*/ 0 w 63"/>
              <a:gd name="T1" fmla="*/ 0 h 119"/>
              <a:gd name="T2" fmla="*/ 18017 w 63"/>
              <a:gd name="T3" fmla="*/ 48826 h 119"/>
              <a:gd name="T4" fmla="*/ 75343 w 63"/>
              <a:gd name="T5" fmla="*/ 87886 h 119"/>
              <a:gd name="T6" fmla="*/ 88446 w 63"/>
              <a:gd name="T7" fmla="*/ 131829 h 119"/>
              <a:gd name="T8" fmla="*/ 85170 w 63"/>
              <a:gd name="T9" fmla="*/ 180655 h 119"/>
              <a:gd name="T10" fmla="*/ 103187 w 63"/>
              <a:gd name="T11" fmla="*/ 183910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"/>
              <a:gd name="T19" fmla="*/ 0 h 119"/>
              <a:gd name="T20" fmla="*/ 63 w 63"/>
              <a:gd name="T21" fmla="*/ 119 h 1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61" tIns="40146" rIns="80261" bIns="40146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49" name="66">
            <a:extLst>
              <a:ext uri="{FF2B5EF4-FFF2-40B4-BE49-F238E27FC236}">
                <a16:creationId xmlns="" xmlns:a16="http://schemas.microsoft.com/office/drawing/2014/main" id="{CDB0785C-C1D3-4889-976F-A8EDF20BF96C}"/>
              </a:ext>
            </a:extLst>
          </p:cNvPr>
          <p:cNvSpPr/>
          <p:nvPr/>
        </p:nvSpPr>
        <p:spPr bwMode="auto">
          <a:xfrm rot="11400493" flipH="1">
            <a:off x="5619335" y="4747762"/>
            <a:ext cx="2189147" cy="259952"/>
          </a:xfrm>
          <a:custGeom>
            <a:avLst/>
            <a:gdLst>
              <a:gd name="T0" fmla="*/ 0 w 1600200"/>
              <a:gd name="T1" fmla="*/ 287339 h 552450"/>
              <a:gd name="T2" fmla="*/ 273333 w 1600200"/>
              <a:gd name="T3" fmla="*/ 0 h 552450"/>
              <a:gd name="T4" fmla="*/ 2551112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E1952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50" name="矩形 72">
            <a:extLst>
              <a:ext uri="{FF2B5EF4-FFF2-40B4-BE49-F238E27FC236}">
                <a16:creationId xmlns="" xmlns:a16="http://schemas.microsoft.com/office/drawing/2014/main" id="{1CDCB18E-5C23-42CC-950D-8F13AC6AB7B6}"/>
              </a:ext>
            </a:extLst>
          </p:cNvPr>
          <p:cNvSpPr/>
          <p:nvPr/>
        </p:nvSpPr>
        <p:spPr>
          <a:xfrm>
            <a:off x="4516883" y="6021886"/>
            <a:ext cx="1428976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SQL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51" name="44"/>
          <p:cNvSpPr/>
          <p:nvPr/>
        </p:nvSpPr>
        <p:spPr bwMode="auto">
          <a:xfrm flipH="1">
            <a:off x="4711703" y="2743042"/>
            <a:ext cx="673100" cy="1003300"/>
          </a:xfrm>
          <a:custGeom>
            <a:avLst/>
            <a:gdLst>
              <a:gd name="T0" fmla="*/ 0 w 647700"/>
              <a:gd name="T1" fmla="*/ 1003300 h 965200"/>
              <a:gd name="T2" fmla="*/ 105584 w 647700"/>
              <a:gd name="T3" fmla="*/ 541254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chemeClr val="accent1">
                <a:lumMod val="7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53" name="矩形 72">
            <a:extLst>
              <a:ext uri="{FF2B5EF4-FFF2-40B4-BE49-F238E27FC236}">
                <a16:creationId xmlns="" xmlns:a16="http://schemas.microsoft.com/office/drawing/2014/main" id="{98A5A93E-94CE-6085-591F-56135CEC1605}"/>
              </a:ext>
            </a:extLst>
          </p:cNvPr>
          <p:cNvSpPr/>
          <p:nvPr/>
        </p:nvSpPr>
        <p:spPr>
          <a:xfrm>
            <a:off x="8046" y="3501804"/>
            <a:ext cx="1619351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noProof="0" dirty="0" smtClean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Python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pic>
        <p:nvPicPr>
          <p:cNvPr id="54" name="Image 53" descr="▷ Todos los diagramas UML. Teoría y ejemplos">
            <a:extLst>
              <a:ext uri="{FF2B5EF4-FFF2-40B4-BE49-F238E27FC236}">
                <a16:creationId xmlns="" xmlns:a16="http://schemas.microsoft.com/office/drawing/2014/main" id="{4FD334D4-BCE0-006A-132C-AC17B5952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59" y="1139818"/>
            <a:ext cx="1887795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矩形 72">
            <a:extLst>
              <a:ext uri="{FF2B5EF4-FFF2-40B4-BE49-F238E27FC236}">
                <a16:creationId xmlns="" xmlns:a16="http://schemas.microsoft.com/office/drawing/2014/main" id="{5598A2CC-B211-6908-C86E-03744830C050}"/>
              </a:ext>
            </a:extLst>
          </p:cNvPr>
          <p:cNvSpPr/>
          <p:nvPr/>
        </p:nvSpPr>
        <p:spPr>
          <a:xfrm>
            <a:off x="6271418" y="2329355"/>
            <a:ext cx="1619351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UML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56" name="矩形 72">
            <a:extLst>
              <a:ext uri="{FF2B5EF4-FFF2-40B4-BE49-F238E27FC236}">
                <a16:creationId xmlns="" xmlns:a16="http://schemas.microsoft.com/office/drawing/2014/main" id="{7134EC80-80D6-D32C-5757-EF5A86D77A1A}"/>
              </a:ext>
            </a:extLst>
          </p:cNvPr>
          <p:cNvSpPr/>
          <p:nvPr/>
        </p:nvSpPr>
        <p:spPr>
          <a:xfrm>
            <a:off x="2532155" y="2595641"/>
            <a:ext cx="2227575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 smtClean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Visual</a:t>
            </a:r>
            <a:r>
              <a:rPr lang="fr-FR" altLang="zh-CN" sz="2000" b="1" noProof="0" dirty="0" smtClean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 Studio Code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57" name="矩形 72">
            <a:extLst>
              <a:ext uri="{FF2B5EF4-FFF2-40B4-BE49-F238E27FC236}">
                <a16:creationId xmlns="" xmlns:a16="http://schemas.microsoft.com/office/drawing/2014/main" id="{A8CD18D2-1115-0F9C-F495-5F40EA94FAB2}"/>
              </a:ext>
            </a:extLst>
          </p:cNvPr>
          <p:cNvSpPr/>
          <p:nvPr/>
        </p:nvSpPr>
        <p:spPr>
          <a:xfrm>
            <a:off x="308678" y="5927396"/>
            <a:ext cx="283060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DB </a:t>
            </a:r>
            <a:r>
              <a:rPr lang="fr-FR" altLang="zh-CN" sz="2000" b="1" noProof="0" dirty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Browser SQLite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58" name="矩形 72">
            <a:extLst>
              <a:ext uri="{FF2B5EF4-FFF2-40B4-BE49-F238E27FC236}">
                <a16:creationId xmlns="" xmlns:a16="http://schemas.microsoft.com/office/drawing/2014/main" id="{31D2B67B-9011-1488-BDCB-46AE673DC30A}"/>
              </a:ext>
            </a:extLst>
          </p:cNvPr>
          <p:cNvSpPr/>
          <p:nvPr/>
        </p:nvSpPr>
        <p:spPr>
          <a:xfrm>
            <a:off x="9147446" y="2267322"/>
            <a:ext cx="229735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PowerAMC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pic>
        <p:nvPicPr>
          <p:cNvPr id="59" name="Image 58" descr="Sécuriser une requête SQL - SoftFluent">
            <a:extLst>
              <a:ext uri="{FF2B5EF4-FFF2-40B4-BE49-F238E27FC236}">
                <a16:creationId xmlns="" xmlns:a16="http://schemas.microsoft.com/office/drawing/2014/main" id="{5678C259-088C-F41E-6745-D3CC1AAF4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16" y="4988270"/>
            <a:ext cx="1852042" cy="9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66">
            <a:extLst>
              <a:ext uri="{FF2B5EF4-FFF2-40B4-BE49-F238E27FC236}">
                <a16:creationId xmlns="" xmlns:a16="http://schemas.microsoft.com/office/drawing/2014/main" id="{6C5A3C40-2BED-77FA-68EE-81A8A73C576C}"/>
              </a:ext>
            </a:extLst>
          </p:cNvPr>
          <p:cNvSpPr/>
          <p:nvPr/>
        </p:nvSpPr>
        <p:spPr bwMode="auto">
          <a:xfrm rot="19809709" flipH="1" flipV="1">
            <a:off x="2868015" y="4562324"/>
            <a:ext cx="1894865" cy="573348"/>
          </a:xfrm>
          <a:custGeom>
            <a:avLst/>
            <a:gdLst>
              <a:gd name="T0" fmla="*/ 0 w 1600200"/>
              <a:gd name="T1" fmla="*/ 287339 h 552450"/>
              <a:gd name="T2" fmla="*/ 273333 w 1600200"/>
              <a:gd name="T3" fmla="*/ 0 h 552450"/>
              <a:gd name="T4" fmla="*/ 2551112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E19520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="" xmlns:a16="http://schemas.microsoft.com/office/drawing/2014/main" id="{4E245140-3EA1-55A4-C8D5-10971797F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7" y="4895466"/>
            <a:ext cx="1871740" cy="9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77">
            <a:extLst>
              <a:ext uri="{FF2B5EF4-FFF2-40B4-BE49-F238E27FC236}">
                <a16:creationId xmlns="" xmlns:a16="http://schemas.microsoft.com/office/drawing/2014/main" id="{78548146-B583-74F6-E523-B9A7965632B6}"/>
              </a:ext>
            </a:extLst>
          </p:cNvPr>
          <p:cNvSpPr/>
          <p:nvPr/>
        </p:nvSpPr>
        <p:spPr bwMode="auto">
          <a:xfrm rot="21265610" flipV="1">
            <a:off x="8210750" y="3977737"/>
            <a:ext cx="2003294" cy="556418"/>
          </a:xfrm>
          <a:custGeom>
            <a:avLst/>
            <a:gdLst>
              <a:gd name="T0" fmla="*/ 0 w 1600200"/>
              <a:gd name="T1" fmla="*/ 287339 h 552450"/>
              <a:gd name="T2" fmla="*/ 273163 w 1600200"/>
              <a:gd name="T3" fmla="*/ 0 h 552450"/>
              <a:gd name="T4" fmla="*/ 2549525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chemeClr val="accent1">
                <a:lumMod val="75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65" name="矩形 72">
            <a:extLst>
              <a:ext uri="{FF2B5EF4-FFF2-40B4-BE49-F238E27FC236}">
                <a16:creationId xmlns="" xmlns:a16="http://schemas.microsoft.com/office/drawing/2014/main" id="{B26C3E05-DF8E-509E-4A9D-A88572CED3CE}"/>
              </a:ext>
            </a:extLst>
          </p:cNvPr>
          <p:cNvSpPr/>
          <p:nvPr/>
        </p:nvSpPr>
        <p:spPr>
          <a:xfrm>
            <a:off x="9777969" y="4422614"/>
            <a:ext cx="229735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noProof="0" dirty="0" smtClean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Django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sp>
        <p:nvSpPr>
          <p:cNvPr id="66" name="矩形 72">
            <a:extLst>
              <a:ext uri="{FF2B5EF4-FFF2-40B4-BE49-F238E27FC236}">
                <a16:creationId xmlns="" xmlns:a16="http://schemas.microsoft.com/office/drawing/2014/main" id="{620FADAD-B8F2-E9E0-679C-6087C1BDCEDF}"/>
              </a:ext>
            </a:extLst>
          </p:cNvPr>
          <p:cNvSpPr/>
          <p:nvPr/>
        </p:nvSpPr>
        <p:spPr>
          <a:xfrm>
            <a:off x="7614349" y="6027933"/>
            <a:ext cx="229735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2000" b="1" dirty="0" smtClean="0">
                <a:solidFill>
                  <a:prstClr val="black">
                    <a:lumMod val="75000"/>
                  </a:prstClr>
                </a:solidFill>
                <a:ea typeface="+mn-lt"/>
                <a:cs typeface="Montserrat" panose="00000500000000000000" charset="0"/>
                <a:sym typeface="+mn-ea"/>
              </a:rPr>
              <a:t>Open CV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</a:prstClr>
              </a:solidFill>
              <a:effectLst/>
              <a:uLnTx/>
              <a:uFillTx/>
              <a:ea typeface="+mn-lt"/>
              <a:cs typeface="Montserrat" panose="00000500000000000000" charset="0"/>
              <a:sym typeface="+mn-ea"/>
            </a:endParaRPr>
          </a:p>
        </p:txBody>
      </p:sp>
      <p:pic>
        <p:nvPicPr>
          <p:cNvPr id="109" name="Image 10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642" y="1996440"/>
            <a:ext cx="1443037" cy="132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Image 109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1615439"/>
            <a:ext cx="2301240" cy="101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Image 110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81160" y="1234440"/>
            <a:ext cx="234442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35478" y="3305175"/>
            <a:ext cx="22955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00049" y="4770120"/>
            <a:ext cx="1768792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49" grpId="0" bldLvl="0" animBg="1"/>
      <p:bldP spid="50" grpId="0"/>
      <p:bldP spid="51" grpId="0" bldLvl="0" animBg="1"/>
      <p:bldP spid="53" grpId="0"/>
      <p:bldP spid="55" grpId="0"/>
      <p:bldP spid="56" grpId="0"/>
      <p:bldP spid="57" grpId="0"/>
      <p:bldP spid="58" grpId="0"/>
      <p:bldP spid="61" grpId="0" bldLvl="0" animBg="1"/>
      <p:bldP spid="64" grpId="0" bldLvl="0" animBg="1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19" name="Image 18" descr="C:\Users\user\Pictures\homepag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3120" y="1371600"/>
            <a:ext cx="8061960" cy="452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18" name="Image 17" descr="C:\Users\user\Desktop\th_screenshots\login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841" y="1539240"/>
            <a:ext cx="7696200" cy="422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18" name="Image 17" descr="C:\Users\user\Desktop\th_screenshots\dashbord_admin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760" y="1341120"/>
            <a:ext cx="8001000" cy="438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998223" y="2605540"/>
            <a:ext cx="199295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b="1" i="0" dirty="0" smtClean="0">
                <a:solidFill>
                  <a:srgbClr val="4A66AC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6000" b="1">
              <a:solidFill>
                <a:srgbClr val="4A66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-2236617" y="-794"/>
            <a:ext cx="13010440" cy="6228332"/>
            <a:chOff x="-5230330" y="-801096"/>
            <a:chExt cx="13010440" cy="6228332"/>
          </a:xfrm>
        </p:grpSpPr>
        <p:sp>
          <p:nvSpPr>
            <p:cNvPr id="117" name="Google Shape;117;p2"/>
            <p:cNvSpPr/>
            <p:nvPr/>
          </p:nvSpPr>
          <p:spPr>
            <a:xfrm>
              <a:off x="-5230330" y="-801096"/>
              <a:ext cx="6228332" cy="6228332"/>
            </a:xfrm>
            <a:prstGeom prst="blockArc">
              <a:avLst>
                <a:gd name="adj1" fmla="val 18900000"/>
                <a:gd name="adj2" fmla="val 2700000"/>
                <a:gd name="adj3" fmla="val 347"/>
              </a:avLst>
            </a:pr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2180" y="243612"/>
              <a:ext cx="7407930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372180" y="243612"/>
              <a:ext cx="7407930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fr-FR" sz="2500" b="1" i="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Présentation de l’organisme d’accueil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7780" y="182732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72803" y="974080"/>
              <a:ext cx="7007307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772803" y="974080"/>
              <a:ext cx="7007307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fr-FR" sz="25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Contexte général du projet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68403" y="913200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55998" y="1704547"/>
              <a:ext cx="6824112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955998" y="1704547"/>
              <a:ext cx="6824112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500"/>
              </a:pPr>
              <a:r>
                <a:rPr lang="fr-FR" sz="25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Analyse des besoins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51598" y="1643667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955998" y="2434552"/>
              <a:ext cx="6824112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955998" y="2434552"/>
              <a:ext cx="6824112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500"/>
              </a:pPr>
              <a:r>
                <a:rPr lang="fr-FR" sz="25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Conception du projet </a:t>
              </a: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51598" y="2373672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72803" y="3165019"/>
              <a:ext cx="7007307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772803" y="3165019"/>
              <a:ext cx="7007307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fr-FR" sz="25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Réalisation 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68403" y="3104139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2180" y="3895487"/>
              <a:ext cx="7407930" cy="487040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372180" y="3895487"/>
              <a:ext cx="7407930" cy="487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6575" tIns="63500" rIns="63500" bIns="635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fr-FR" sz="25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7780" y="3834607"/>
              <a:ext cx="608800" cy="608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"/>
          <p:cNvSpPr txBox="1"/>
          <p:nvPr/>
        </p:nvSpPr>
        <p:spPr>
          <a:xfrm flipH="1">
            <a:off x="3102963" y="995940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 flipH="1">
            <a:off x="3507696" y="1734489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 flipH="1">
            <a:off x="3687578" y="2473038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 flipH="1">
            <a:off x="3687578" y="3179108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 flipH="1">
            <a:off x="3507696" y="3915158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 flipH="1">
            <a:off x="3102961" y="4651208"/>
            <a:ext cx="524655" cy="5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4A66AC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18" name="Image 17" descr="C:\Users\user\Desktop\project_python_2\register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4080" y="1447800"/>
            <a:ext cx="794004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18" name="Image 17" descr="C:\Users\user\Desktop\addphoto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7440" y="1371600"/>
            <a:ext cx="7924800" cy="4358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18" name="Image 17" descr="C:\Users\user\Desktop\th_screenshots\dataset_training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1240" y="1356360"/>
            <a:ext cx="7894320" cy="425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18" name="Image 17" descr="C:\Users\user\Desktop\th_screenshots\data_training_pag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8840" y="1554480"/>
            <a:ext cx="8031480" cy="417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18" name="Image 17" descr="C:\Users\user\Desktop\th_screenshots\reprot_view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9320" y="1524000"/>
            <a:ext cx="8001000" cy="4099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20" name="Image 19" descr="C:\Users\user\Desktop\th_screenshots\by_employe_1_1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4120" y="1182052"/>
            <a:ext cx="7330439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 20" descr="C:\Users\user\Desktop\th_screenshots\by_employe_1_2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3640" y="3633787"/>
            <a:ext cx="7376160" cy="237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18" name="Image 17" descr="C:\Users\user\Desktop\th_screenshots\by_date_2_1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3640" y="1405890"/>
            <a:ext cx="71628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 descr="C:\Users\user\Desktop\th_screenshots\by_date_2_2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99360" y="4053840"/>
            <a:ext cx="711707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18" name="Image 17" descr="C:\Users\user\Desktop\th_screenshots\attendance_employe_dashbord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3160" y="1554480"/>
            <a:ext cx="726948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19" name="Image 18" descr="C:\Users\user\Desktop\my-attendance_2_1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8360" y="1366837"/>
            <a:ext cx="7833360" cy="232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 descr="C:\Users\user\Desktop\my-attendance_2_2png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7880" y="3855720"/>
            <a:ext cx="7924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1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1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1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1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5" name="Google Shape;715;p21"/>
          <p:cNvSpPr/>
          <p:nvPr/>
        </p:nvSpPr>
        <p:spPr>
          <a:xfrm>
            <a:off x="306262" y="540479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Les outils/langages utilisés</a:t>
            </a:r>
          </a:p>
        </p:txBody>
      </p:sp>
      <p:sp>
        <p:nvSpPr>
          <p:cNvPr id="716" name="Google Shape;716;p21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2363442" y="513929"/>
            <a:ext cx="271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réalisation de l’application </a:t>
            </a:r>
          </a:p>
        </p:txBody>
      </p:sp>
      <p:sp>
        <p:nvSpPr>
          <p:cNvPr id="718" name="Google Shape;718;p21"/>
          <p:cNvSpPr/>
          <p:nvPr/>
        </p:nvSpPr>
        <p:spPr>
          <a:xfrm rot="10800000">
            <a:off x="3568836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3" name="Google Shape;723;p21"/>
          <p:cNvSpPr txBox="1"/>
          <p:nvPr/>
        </p:nvSpPr>
        <p:spPr>
          <a:xfrm>
            <a:off x="2241603" y="17888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Réalisation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1"/>
          <p:cNvSpPr/>
          <p:nvPr/>
        </p:nvSpPr>
        <p:spPr>
          <a:xfrm>
            <a:off x="1870088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5" name="Google Shape;725;p21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6" name="Google Shape;726;p21"/>
          <p:cNvSpPr/>
          <p:nvPr/>
        </p:nvSpPr>
        <p:spPr>
          <a:xfrm>
            <a:off x="1540331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7" name="Google Shape;727;p21"/>
          <p:cNvSpPr/>
          <p:nvPr/>
        </p:nvSpPr>
        <p:spPr>
          <a:xfrm>
            <a:off x="1210574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8" name="Google Shape;728;p21"/>
          <p:cNvSpPr/>
          <p:nvPr/>
        </p:nvSpPr>
        <p:spPr>
          <a:xfrm>
            <a:off x="883505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29" name="Google Shape;729;p21"/>
          <p:cNvSpPr/>
          <p:nvPr/>
        </p:nvSpPr>
        <p:spPr>
          <a:xfrm>
            <a:off x="551060" y="562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730" name="Google Shape;730;p21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1162050"/>
            <a:ext cx="5743575" cy="453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922575" y="353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 de l’organisme d’accueil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5938334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2895929" y="467783"/>
            <a:ext cx="2808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 Data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2963760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6172823" y="508773"/>
            <a:ext cx="2347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Services de l’entreprise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rot="10800000">
            <a:off x="4155929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551060" y="737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10043904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2" name="Google Shape;162;p3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3929" y="4164305"/>
            <a:ext cx="528664" cy="52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3929" y="2033239"/>
            <a:ext cx="528664" cy="52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3929" y="3209533"/>
            <a:ext cx="528664" cy="528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6664585" y="3273810"/>
            <a:ext cx="46036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dk1"/>
                </a:solidFill>
              </a:rPr>
              <a:t>RUE NAJIB MAHFOUD, Casablanca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6664585" y="1942768"/>
            <a:ext cx="475838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dk1"/>
                </a:solidFill>
              </a:rPr>
              <a:t>Expertise Data c’est une filiale de Corporate Software, Corporate Software Fondée en 1998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6664585" y="4239084"/>
            <a:ext cx="44348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2000" b="1" dirty="0" smtClean="0">
                <a:solidFill>
                  <a:schemeClr val="dk1"/>
                </a:solidFill>
              </a:rPr>
              <a:t>société se services en ingénierie informatique et de conseils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Image 24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82015" y="2475915"/>
            <a:ext cx="2006992" cy="184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0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40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40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40"/>
          <p:cNvSpPr txBox="1"/>
          <p:nvPr/>
        </p:nvSpPr>
        <p:spPr>
          <a:xfrm>
            <a:off x="2574048" y="12104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2202533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1872776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1543019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1215950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883505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51060" y="50507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8" name="Google Shape;1278;p40"/>
          <p:cNvSpPr/>
          <p:nvPr/>
        </p:nvSpPr>
        <p:spPr>
          <a:xfrm>
            <a:off x="2895929" y="467783"/>
            <a:ext cx="2808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279" name="Google Shape;1279;p40"/>
          <p:cNvSpPr/>
          <p:nvPr/>
        </p:nvSpPr>
        <p:spPr>
          <a:xfrm>
            <a:off x="2963760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81" name="Google Shape;1281;p40"/>
          <p:cNvSpPr/>
          <p:nvPr/>
        </p:nvSpPr>
        <p:spPr>
          <a:xfrm rot="10800000">
            <a:off x="4155929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82" name="Google Shape;1282;p40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1283" name="Google Shape;128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416" y="4105170"/>
            <a:ext cx="779369" cy="77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3929" y="2210448"/>
            <a:ext cx="779368" cy="77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416" y="2214777"/>
            <a:ext cx="779368" cy="77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40"/>
          <p:cNvSpPr txBox="1"/>
          <p:nvPr/>
        </p:nvSpPr>
        <p:spPr>
          <a:xfrm>
            <a:off x="7597433" y="2276966"/>
            <a:ext cx="22480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Nouveaux concepts et technologies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7750255" y="4166586"/>
            <a:ext cx="19423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Télétravail avec l'équipe</a:t>
            </a:r>
            <a:endParaRPr/>
          </a:p>
        </p:txBody>
      </p:sp>
      <p:sp>
        <p:nvSpPr>
          <p:cNvPr id="1288" name="Google Shape;1288;p40"/>
          <p:cNvSpPr txBox="1"/>
          <p:nvPr/>
        </p:nvSpPr>
        <p:spPr>
          <a:xfrm>
            <a:off x="2336831" y="4305086"/>
            <a:ext cx="19505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Approches agiles</a:t>
            </a:r>
            <a:endParaRPr/>
          </a:p>
        </p:txBody>
      </p:sp>
      <p:sp>
        <p:nvSpPr>
          <p:cNvPr id="1289" name="Google Shape;1289;p40"/>
          <p:cNvSpPr txBox="1"/>
          <p:nvPr/>
        </p:nvSpPr>
        <p:spPr>
          <a:xfrm>
            <a:off x="2473368" y="2422143"/>
            <a:ext cx="1677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Objectif atteint</a:t>
            </a:r>
            <a:endParaRPr/>
          </a:p>
        </p:txBody>
      </p:sp>
      <p:pic>
        <p:nvPicPr>
          <p:cNvPr id="1290" name="Google Shape;129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3929" y="4105171"/>
            <a:ext cx="779368" cy="77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2"/>
          <p:cNvSpPr txBox="1"/>
          <p:nvPr/>
        </p:nvSpPr>
        <p:spPr>
          <a:xfrm>
            <a:off x="647699" y="2661879"/>
            <a:ext cx="10896599" cy="88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fr-FR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Merci Pour Votre Attention</a:t>
            </a:r>
            <a:endParaRPr/>
          </a:p>
        </p:txBody>
      </p:sp>
      <p:sp>
        <p:nvSpPr>
          <p:cNvPr id="1320" name="Google Shape;1320;p42"/>
          <p:cNvSpPr/>
          <p:nvPr/>
        </p:nvSpPr>
        <p:spPr>
          <a:xfrm>
            <a:off x="-1" y="2295687"/>
            <a:ext cx="12192000" cy="12106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42"/>
          <p:cNvSpPr/>
          <p:nvPr/>
        </p:nvSpPr>
        <p:spPr>
          <a:xfrm>
            <a:off x="-2" y="3797682"/>
            <a:ext cx="12192000" cy="121068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2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42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42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42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11" name="Imag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5" y="168813"/>
            <a:ext cx="2537315" cy="942536"/>
          </a:xfrm>
          <a:prstGeom prst="rect">
            <a:avLst/>
          </a:prstGeom>
          <a:noFill/>
        </p:spPr>
      </p:pic>
      <p:pic>
        <p:nvPicPr>
          <p:cNvPr id="12" name="Image 1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00600" y="0"/>
            <a:ext cx="2006992" cy="95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938334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5867738" y="467783"/>
            <a:ext cx="2808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de l’entreprise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2963760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3194101" y="498560"/>
            <a:ext cx="2347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Expertise Data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 rot="10800000">
            <a:off x="7198334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3" name="Google Shape;183;p4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84" name="Google Shape;184;p4"/>
          <p:cNvSpPr txBox="1"/>
          <p:nvPr/>
        </p:nvSpPr>
        <p:spPr>
          <a:xfrm>
            <a:off x="922575" y="353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 de l’organisme d’accueil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551060" y="737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0043904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922575" y="3295909"/>
            <a:ext cx="468092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1800" b="1" dirty="0" smtClean="0"/>
              <a:t>Intégration des applications ERP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/>
              <a:t>CRM (Customer Relationship Management) 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/>
              <a:t>applications métier (Banque, Assurance, Administration</a:t>
            </a:r>
            <a:endParaRPr sz="1800"/>
          </a:p>
        </p:txBody>
      </p:sp>
      <p:sp>
        <p:nvSpPr>
          <p:cNvPr id="193" name="Google Shape;193;p4"/>
          <p:cNvSpPr txBox="1"/>
          <p:nvPr/>
        </p:nvSpPr>
        <p:spPr>
          <a:xfrm>
            <a:off x="6588505" y="3289758"/>
            <a:ext cx="468092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1800" b="1" dirty="0" smtClean="0">
                <a:solidFill>
                  <a:schemeClr val="dk1"/>
                </a:solidFill>
              </a:rPr>
              <a:t>Pilotage de la performance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dk1"/>
                </a:solidFill>
              </a:rPr>
              <a:t>Business Intelligence: Accès en libre-service à l'information 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dk1"/>
                </a:solidFill>
              </a:rPr>
              <a:t>CPM/EPM: Applications analytiques, Elaboration budgétaire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2060" y="1509060"/>
            <a:ext cx="2543175" cy="159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7915" y="1533378"/>
            <a:ext cx="2597093" cy="1561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938334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5867738" y="467783"/>
            <a:ext cx="2808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de l’entreprise</a:t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2963760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3194101" y="498560"/>
            <a:ext cx="2347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Nanostrategy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 rot="10800000">
            <a:off x="7198334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3" name="Google Shape;183;p4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84" name="Google Shape;184;p4"/>
          <p:cNvSpPr txBox="1"/>
          <p:nvPr/>
        </p:nvSpPr>
        <p:spPr>
          <a:xfrm>
            <a:off x="922575" y="353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 de l’organisme d’accueil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551060" y="737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0043904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3314135" y="2986413"/>
            <a:ext cx="468092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1800" b="1" dirty="0" smtClean="0">
                <a:solidFill>
                  <a:schemeClr val="dk1"/>
                </a:solidFill>
              </a:rPr>
              <a:t>Infrastructure et Développements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dk1"/>
                </a:solidFill>
              </a:rPr>
              <a:t>Expertise confirmée en Technologie J2EE, 4GL, Open Source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1800" b="1" dirty="0" smtClean="0">
                <a:solidFill>
                  <a:schemeClr val="dk1"/>
                </a:solidFill>
              </a:rPr>
              <a:t>Gestion Intelligente de l'infrastructure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/>
              <a:t>SGBDR Intégrateur Oracle &amp; Informix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itchFamily="34" charset="0"/>
              <a:buChar char="•"/>
            </a:pPr>
            <a:r>
              <a:rPr lang="fr-FR" sz="1800" dirty="0" smtClean="0"/>
              <a:t>Système d'Exploitation: Unix, Aix, Sun Solaris, HP-UX.Windows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</a:pPr>
            <a:endParaRPr lang="fr-FR" sz="1800" dirty="0" smtClean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</a:pPr>
            <a:endParaRPr lang="fr-FR" sz="1800" dirty="0" smtClean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</a:pPr>
            <a:endParaRPr lang="fr-FR" sz="1800" dirty="0" smtClean="0">
              <a:solidFill>
                <a:schemeClr val="dk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955" y="1335479"/>
            <a:ext cx="3545058" cy="166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1252332" y="191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Contexte général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6198667" y="503902"/>
            <a:ext cx="26944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Méthodologie de projet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99703" y="467783"/>
            <a:ext cx="2808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Problématique</a:t>
            </a:r>
            <a:endParaRPr/>
          </a:p>
        </p:txBody>
      </p:sp>
      <p:sp>
        <p:nvSpPr>
          <p:cNvPr id="208" name="Google Shape;208;p5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3372450" y="508773"/>
            <a:ext cx="2347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Objectif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 rot="10800000">
            <a:off x="1359704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880817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551060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19" name="Google Shape;219;p5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1" name="ZoneTexte 20"/>
          <p:cNvSpPr txBox="1"/>
          <p:nvPr/>
        </p:nvSpPr>
        <p:spPr>
          <a:xfrm>
            <a:off x="4541520" y="1889760"/>
            <a:ext cx="5425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1800" dirty="0" smtClean="0"/>
              <a:t>Le gaspillage de temps lors de la condensation des employés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Falsifie les identités lors validation d’entrée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Ignorer l’intervalle exact du travail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Manque des statistiques exacte sur l’absence des employés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endParaRPr lang="fr-F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8720" y="1819206"/>
            <a:ext cx="1996440" cy="2630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1252332" y="191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Contexte général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6198667" y="503902"/>
            <a:ext cx="26944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Méthodologie de projet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87092" y="506441"/>
            <a:ext cx="2808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Problématique</a:t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3377453" y="467161"/>
            <a:ext cx="23473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 rot="10800000">
            <a:off x="4397961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880817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551060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3" name="Google Shape;253;p6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1" name="ZoneTexte 20"/>
          <p:cNvSpPr txBox="1"/>
          <p:nvPr/>
        </p:nvSpPr>
        <p:spPr>
          <a:xfrm>
            <a:off x="5090160" y="2194560"/>
            <a:ext cx="5425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1800" dirty="0" smtClean="0"/>
              <a:t>Optimiser la gestion du temps de travail au sein d'une entreprise.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suivi de la présence des employés en utilisant la technologie de la reconnaissance faciale.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Identifier de manière unique chaque employé.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enregistrer les horaires d'arrivée et de départ des employés de manière automatique et précise. 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2041" y="2255520"/>
            <a:ext cx="2575560" cy="280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1252332" y="19133"/>
            <a:ext cx="50233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Contexte général du projet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6112535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6198667" y="472599"/>
            <a:ext cx="26944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Méthodologie de projet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3137961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85550" y="503376"/>
            <a:ext cx="2808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Problématique</a:t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163387" y="885655"/>
            <a:ext cx="2808000" cy="1080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3372450" y="508773"/>
            <a:ext cx="2347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Objectif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 rot="10800000">
            <a:off x="7401905" y="993655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880817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10371163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551060" y="57536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82" name="Google Shape;282;p7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l="12358" t="8165" r="13994" b="7692"/>
          <a:stretch/>
        </p:blipFill>
        <p:spPr>
          <a:xfrm>
            <a:off x="3221503" y="1782631"/>
            <a:ext cx="2059750" cy="168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 descr="Kanban Logo - LogoDix"/>
          <p:cNvPicPr preferRelativeResize="0"/>
          <p:nvPr/>
        </p:nvPicPr>
        <p:blipFill rotWithShape="1">
          <a:blip r:embed="rId4">
            <a:alphaModFix/>
          </a:blip>
          <a:srcRect l="20625" t="18294" r="21695" b="20625"/>
          <a:stretch/>
        </p:blipFill>
        <p:spPr>
          <a:xfrm>
            <a:off x="6748290" y="1782632"/>
            <a:ext cx="2269101" cy="168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 descr="Jira Software full logo transparent PNG - StickPNG"/>
          <p:cNvPicPr preferRelativeResize="0"/>
          <p:nvPr/>
        </p:nvPicPr>
        <p:blipFill rotWithShape="1">
          <a:blip r:embed="rId5">
            <a:alphaModFix/>
          </a:blip>
          <a:srcRect l="15396" t="14596" r="16531" b="13839"/>
          <a:stretch/>
        </p:blipFill>
        <p:spPr>
          <a:xfrm>
            <a:off x="5162843" y="4103253"/>
            <a:ext cx="1800665" cy="139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/>
          <p:nvPr/>
        </p:nvSpPr>
        <p:spPr>
          <a:xfrm>
            <a:off x="-1" y="6472238"/>
            <a:ext cx="12192000" cy="385762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9"/>
          <p:cNvSpPr txBox="1"/>
          <p:nvPr/>
        </p:nvSpPr>
        <p:spPr>
          <a:xfrm>
            <a:off x="998223" y="6509564"/>
            <a:ext cx="24498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d’année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 txBox="1"/>
          <p:nvPr/>
        </p:nvSpPr>
        <p:spPr>
          <a:xfrm>
            <a:off x="9258300" y="6504027"/>
            <a:ext cx="19354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00" tIns="0" rIns="2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2023-2024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 txBox="1"/>
          <p:nvPr/>
        </p:nvSpPr>
        <p:spPr>
          <a:xfrm>
            <a:off x="1582089" y="14288"/>
            <a:ext cx="50233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 des besoins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1210574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3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0" name="Google Shape;350;p9"/>
          <p:cNvSpPr/>
          <p:nvPr/>
        </p:nvSpPr>
        <p:spPr>
          <a:xfrm>
            <a:off x="10698422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4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1025681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5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2" name="Google Shape;352;p9"/>
          <p:cNvSpPr/>
          <p:nvPr/>
        </p:nvSpPr>
        <p:spPr>
          <a:xfrm>
            <a:off x="11352940" y="73736"/>
            <a:ext cx="288000" cy="288000"/>
          </a:xfrm>
          <a:prstGeom prst="ellipse">
            <a:avLst/>
          </a:prstGeom>
          <a:solidFill>
            <a:srgbClr val="4A66AC"/>
          </a:solidFill>
          <a:ln w="12700" cap="flat" cmpd="sng">
            <a:solidFill>
              <a:srgbClr val="1A47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6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880817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2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551060" y="52691"/>
            <a:ext cx="288000" cy="288000"/>
          </a:xfrm>
          <a:prstGeom prst="ellipse">
            <a:avLst/>
          </a:prstGeom>
          <a:solidFill>
            <a:srgbClr val="5ABEDD"/>
          </a:solidFill>
          <a:ln w="12700" cap="flat" cmpd="sng">
            <a:solidFill>
              <a:srgbClr val="5AB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1</a:t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4959410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4959410" y="538329"/>
            <a:ext cx="216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Diagramme de Gantt</a:t>
            </a:r>
            <a:endParaRPr sz="1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632836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306261" y="552008"/>
            <a:ext cx="216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/>
              <a:t>Les besoins fonctionnels</a:t>
            </a:r>
          </a:p>
        </p:txBody>
      </p:sp>
      <p:sp>
        <p:nvSpPr>
          <p:cNvPr id="359" name="Google Shape;359;p9"/>
          <p:cNvSpPr/>
          <p:nvPr/>
        </p:nvSpPr>
        <p:spPr>
          <a:xfrm>
            <a:off x="306262" y="914230"/>
            <a:ext cx="2160000" cy="108000"/>
          </a:xfrm>
          <a:prstGeom prst="chevron">
            <a:avLst>
              <a:gd name="adj" fmla="val 50000"/>
            </a:avLst>
          </a:prstGeom>
          <a:solidFill>
            <a:srgbClr val="0070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562497" y="538329"/>
            <a:ext cx="23330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dirty="0" smtClean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Les besoins non fonctionnels</a:t>
            </a:r>
          </a:p>
        </p:txBody>
      </p:sp>
      <p:sp>
        <p:nvSpPr>
          <p:cNvPr id="361" name="Google Shape;361;p9"/>
          <p:cNvSpPr/>
          <p:nvPr/>
        </p:nvSpPr>
        <p:spPr>
          <a:xfrm rot="10800000">
            <a:off x="1242261" y="1022230"/>
            <a:ext cx="288000" cy="144000"/>
          </a:xfrm>
          <a:prstGeom prst="triangle">
            <a:avLst>
              <a:gd name="adj" fmla="val 50000"/>
            </a:avLst>
          </a:prstGeom>
          <a:solidFill>
            <a:srgbClr val="12A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66" name="Google Shape;366;p9"/>
          <p:cNvSpPr txBox="1">
            <a:spLocks noGrp="1"/>
          </p:cNvSpPr>
          <p:nvPr>
            <p:ph type="sldNum" idx="12"/>
          </p:nvPr>
        </p:nvSpPr>
        <p:spPr>
          <a:xfrm>
            <a:off x="5783580" y="6475186"/>
            <a:ext cx="624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5" name="ZoneTexte 24"/>
          <p:cNvSpPr txBox="1"/>
          <p:nvPr/>
        </p:nvSpPr>
        <p:spPr>
          <a:xfrm>
            <a:off x="1195755" y="2025752"/>
            <a:ext cx="59506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1800" dirty="0" smtClean="0"/>
              <a:t>Enregistrement des employés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Reconnaissance faciale en temps réel</a:t>
            </a:r>
          </a:p>
          <a:p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 Suivi de la présence : Enregistrer automatiquement          les horaires d'arrivée et de départ des employés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Générer des rapports de présence des employés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r>
              <a:rPr lang="fr-FR" sz="1800" dirty="0" smtClean="0"/>
              <a:t>Entraînez le système  </a:t>
            </a:r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pPr>
              <a:buFont typeface="Wingdings" pitchFamily="2" charset="2"/>
              <a:buChar char="v"/>
            </a:pPr>
            <a:endParaRPr lang="fr-FR" sz="1800" dirty="0" smtClean="0"/>
          </a:p>
          <a:p>
            <a:endParaRPr lang="fr-F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onception personnalisé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1015</Words>
  <Application>Microsoft Office PowerPoint</Application>
  <PresentationFormat>Grand écran</PresentationFormat>
  <Paragraphs>479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Montserrat</vt:lpstr>
      <vt:lpstr>Calibri</vt:lpstr>
      <vt:lpstr>Times New Roman</vt:lpstr>
      <vt:lpstr>Arial</vt:lpstr>
      <vt:lpstr>Century</vt:lpstr>
      <vt:lpstr>Wingdings</vt:lpstr>
      <vt:lpstr>2_Conception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Allppt.com</dc:creator>
  <cp:lastModifiedBy>youcom</cp:lastModifiedBy>
  <cp:revision>60</cp:revision>
  <dcterms:created xsi:type="dcterms:W3CDTF">2019-01-14T06:35:35Z</dcterms:created>
  <dcterms:modified xsi:type="dcterms:W3CDTF">2024-03-04T17:48:21Z</dcterms:modified>
</cp:coreProperties>
</file>